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3" r:id="rId4"/>
    <p:sldId id="339" r:id="rId5"/>
    <p:sldId id="257" r:id="rId6"/>
    <p:sldId id="340" r:id="rId7"/>
    <p:sldId id="382" r:id="rId8"/>
    <p:sldId id="281" r:id="rId9"/>
    <p:sldId id="259" r:id="rId10"/>
    <p:sldId id="283" r:id="rId11"/>
    <p:sldId id="282" r:id="rId12"/>
    <p:sldId id="277" r:id="rId13"/>
    <p:sldId id="342" r:id="rId14"/>
    <p:sldId id="286" r:id="rId15"/>
    <p:sldId id="285" r:id="rId16"/>
    <p:sldId id="287" r:id="rId17"/>
    <p:sldId id="276" r:id="rId18"/>
    <p:sldId id="284" r:id="rId19"/>
    <p:sldId id="306" r:id="rId20"/>
    <p:sldId id="309" r:id="rId21"/>
    <p:sldId id="288" r:id="rId22"/>
    <p:sldId id="311" r:id="rId23"/>
    <p:sldId id="308" r:id="rId24"/>
    <p:sldId id="313" r:id="rId25"/>
    <p:sldId id="314" r:id="rId26"/>
    <p:sldId id="289" r:id="rId27"/>
    <p:sldId id="307" r:id="rId28"/>
    <p:sldId id="316" r:id="rId29"/>
    <p:sldId id="310" r:id="rId30"/>
    <p:sldId id="312" r:id="rId31"/>
    <p:sldId id="317" r:id="rId32"/>
    <p:sldId id="315" r:id="rId33"/>
    <p:sldId id="318" r:id="rId34"/>
    <p:sldId id="329" r:id="rId35"/>
    <p:sldId id="333" r:id="rId36"/>
    <p:sldId id="334" r:id="rId37"/>
    <p:sldId id="335" r:id="rId38"/>
    <p:sldId id="336" r:id="rId39"/>
    <p:sldId id="330" r:id="rId40"/>
    <p:sldId id="331" r:id="rId41"/>
    <p:sldId id="370" r:id="rId42"/>
    <p:sldId id="371" r:id="rId43"/>
    <p:sldId id="372" r:id="rId44"/>
    <p:sldId id="373" r:id="rId45"/>
    <p:sldId id="374" r:id="rId46"/>
    <p:sldId id="375" r:id="rId47"/>
    <p:sldId id="376" r:id="rId48"/>
    <p:sldId id="377" r:id="rId49"/>
    <p:sldId id="378" r:id="rId50"/>
    <p:sldId id="379" r:id="rId51"/>
    <p:sldId id="343" r:id="rId52"/>
    <p:sldId id="344" r:id="rId53"/>
    <p:sldId id="345" r:id="rId54"/>
    <p:sldId id="346"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83" r:id="rId75"/>
    <p:sldId id="384" r:id="rId76"/>
    <p:sldId id="368" r:id="rId77"/>
    <p:sldId id="369" r:id="rId78"/>
    <p:sldId id="385" r:id="rId79"/>
    <p:sldId id="380" r:id="rId80"/>
    <p:sldId id="280" r:id="rId81"/>
    <p:sldId id="381"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008C"/>
    <a:srgbClr val="EC0289"/>
    <a:srgbClr val="FD00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85" autoAdjust="0"/>
    <p:restoredTop sz="94660"/>
  </p:normalViewPr>
  <p:slideViewPr>
    <p:cSldViewPr>
      <p:cViewPr varScale="1">
        <p:scale>
          <a:sx n="37" d="100"/>
          <a:sy n="37" d="100"/>
        </p:scale>
        <p:origin x="14" y="2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slide" Target="slides/slide8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2634186351706"/>
          <c:y val="0.19878863188976401"/>
          <c:w val="0.62438057742782105"/>
          <c:h val="0.69279749015748004"/>
        </c:manualLayout>
      </c:layout>
      <c:pieChart>
        <c:varyColors val="1"/>
        <c:ser>
          <c:idx val="0"/>
          <c:order val="0"/>
          <c:tx>
            <c:strRef>
              <c:f>工作表1!$B$1</c:f>
              <c:strCache>
                <c:ptCount val="1"/>
                <c:pt idx="0">
                  <c:v>开发过程</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工作表1!$A$2:$A$6</c:f>
              <c:strCache>
                <c:ptCount val="5"/>
                <c:pt idx="0">
                  <c:v>需求分析</c:v>
                </c:pt>
                <c:pt idx="1">
                  <c:v>设计阶段</c:v>
                </c:pt>
                <c:pt idx="2">
                  <c:v>实现阶段</c:v>
                </c:pt>
                <c:pt idx="3">
                  <c:v>测试阶段</c:v>
                </c:pt>
                <c:pt idx="4">
                  <c:v>维护阶段</c:v>
                </c:pt>
              </c:strCache>
            </c:strRef>
          </c:cat>
          <c:val>
            <c:numRef>
              <c:f>工作表1!$B$2:$B$6</c:f>
              <c:numCache>
                <c:formatCode>0%</c:formatCode>
                <c:ptCount val="5"/>
                <c:pt idx="0">
                  <c:v>0.2</c:v>
                </c:pt>
                <c:pt idx="1">
                  <c:v>0.3</c:v>
                </c:pt>
                <c:pt idx="2">
                  <c:v>0.2</c:v>
                </c:pt>
                <c:pt idx="3">
                  <c:v>0.2</c:v>
                </c:pt>
                <c:pt idx="4">
                  <c:v>0.1</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C6E00-E57A-4892-A492-2B048D947F9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zh-CN" altLang="en-US"/>
        </a:p>
      </dgm:t>
    </dgm:pt>
    <dgm:pt modelId="{AAAC5C90-BFAD-4490-9147-EE7403E0DCE5}">
      <dgm:prSet phldrT="[文本]"/>
      <dgm:spPr/>
      <dgm:t>
        <a:bodyPr/>
        <a:lstStyle/>
        <a:p>
          <a:r>
            <a:rPr lang="zh-CN" altLang="en-US" dirty="0" smtClean="0"/>
            <a:t>概要设计</a:t>
          </a:r>
          <a:endParaRPr lang="zh-CN" altLang="en-US" dirty="0"/>
        </a:p>
      </dgm:t>
    </dgm:pt>
    <dgm:pt modelId="{88F42B76-0310-46D2-AF55-7B3217A1F686}" type="parTrans" cxnId="{ED61205D-6BA1-4AC6-833E-DA35304F2291}">
      <dgm:prSet/>
      <dgm:spPr/>
      <dgm:t>
        <a:bodyPr/>
        <a:lstStyle/>
        <a:p>
          <a:endParaRPr lang="zh-CN" altLang="en-US"/>
        </a:p>
      </dgm:t>
    </dgm:pt>
    <dgm:pt modelId="{FEA723BA-9989-47A5-ABD5-DEE63484227F}" type="sibTrans" cxnId="{ED61205D-6BA1-4AC6-833E-DA35304F2291}">
      <dgm:prSet/>
      <dgm:spPr>
        <a:solidFill>
          <a:srgbClr val="00B0F0"/>
        </a:solidFill>
      </dgm:spPr>
      <dgm:t>
        <a:bodyPr/>
        <a:lstStyle/>
        <a:p>
          <a:endParaRPr lang="zh-CN" altLang="en-US"/>
        </a:p>
      </dgm:t>
    </dgm:pt>
    <dgm:pt modelId="{B2118C3E-BDA1-4848-ADF9-B27350636259}">
      <dgm:prSet phldrT="[文本]"/>
      <dgm:spPr/>
      <dgm:t>
        <a:bodyPr/>
        <a:lstStyle/>
        <a:p>
          <a:r>
            <a:rPr lang="zh-CN" altLang="en-US" dirty="0" smtClean="0"/>
            <a:t>快速编码</a:t>
          </a:r>
          <a:endParaRPr lang="en-US" altLang="zh-CN" dirty="0" smtClean="0"/>
        </a:p>
        <a:p>
          <a:r>
            <a:rPr lang="en-US" altLang="zh-CN" dirty="0" smtClean="0"/>
            <a:t>&amp;</a:t>
          </a:r>
        </a:p>
        <a:p>
          <a:r>
            <a:rPr lang="zh-CN" altLang="en-US" dirty="0" smtClean="0"/>
            <a:t>单元测试</a:t>
          </a:r>
          <a:endParaRPr lang="zh-CN" altLang="en-US" dirty="0"/>
        </a:p>
      </dgm:t>
    </dgm:pt>
    <dgm:pt modelId="{EEE2224D-E728-4977-8D8F-3FA6F645AC0F}" type="parTrans" cxnId="{21586029-4AF5-4A71-B2EB-2D9D460300C9}">
      <dgm:prSet/>
      <dgm:spPr/>
      <dgm:t>
        <a:bodyPr/>
        <a:lstStyle/>
        <a:p>
          <a:endParaRPr lang="zh-CN" altLang="en-US"/>
        </a:p>
      </dgm:t>
    </dgm:pt>
    <dgm:pt modelId="{49E2CCF7-5A85-4D9D-AA23-119168B22600}" type="sibTrans" cxnId="{21586029-4AF5-4A71-B2EB-2D9D460300C9}">
      <dgm:prSet/>
      <dgm:spPr>
        <a:solidFill>
          <a:schemeClr val="accent6"/>
        </a:solidFill>
      </dgm:spPr>
      <dgm:t>
        <a:bodyPr/>
        <a:lstStyle/>
        <a:p>
          <a:endParaRPr lang="zh-CN" altLang="en-US"/>
        </a:p>
      </dgm:t>
    </dgm:pt>
    <dgm:pt modelId="{92BD43AF-35AD-40A2-94E9-37D49FA80281}">
      <dgm:prSet phldrT="[文本]"/>
      <dgm:spPr/>
      <dgm:t>
        <a:bodyPr/>
        <a:lstStyle/>
        <a:p>
          <a:r>
            <a:rPr lang="zh-CN" altLang="en-US" dirty="0" smtClean="0"/>
            <a:t>集成测试</a:t>
          </a:r>
          <a:endParaRPr lang="zh-CN" altLang="en-US" dirty="0"/>
        </a:p>
      </dgm:t>
    </dgm:pt>
    <dgm:pt modelId="{7F9C8D9D-1E1F-4178-A06E-0D4265BB1B14}" type="parTrans" cxnId="{906F2028-E68D-4248-BD7A-2074A04D611A}">
      <dgm:prSet/>
      <dgm:spPr/>
      <dgm:t>
        <a:bodyPr/>
        <a:lstStyle/>
        <a:p>
          <a:endParaRPr lang="zh-CN" altLang="en-US"/>
        </a:p>
      </dgm:t>
    </dgm:pt>
    <dgm:pt modelId="{D2BEB2C6-13AC-432C-A58F-A69615EAB3D6}" type="sibTrans" cxnId="{906F2028-E68D-4248-BD7A-2074A04D611A}">
      <dgm:prSet/>
      <dgm:spPr>
        <a:solidFill>
          <a:srgbClr val="FF0000"/>
        </a:solidFill>
      </dgm:spPr>
      <dgm:t>
        <a:bodyPr/>
        <a:lstStyle/>
        <a:p>
          <a:endParaRPr lang="zh-CN" altLang="en-US"/>
        </a:p>
      </dgm:t>
    </dgm:pt>
    <dgm:pt modelId="{C7BF372D-3E2B-4F76-A9AE-3BC485D15340}">
      <dgm:prSet phldrT="[文本]"/>
      <dgm:spPr/>
      <dgm:t>
        <a:bodyPr/>
        <a:lstStyle/>
        <a:p>
          <a:r>
            <a:rPr lang="zh-CN" altLang="en-US" dirty="0" smtClean="0"/>
            <a:t>反馈</a:t>
          </a:r>
          <a:endParaRPr lang="zh-CN" altLang="en-US" dirty="0"/>
        </a:p>
      </dgm:t>
    </dgm:pt>
    <dgm:pt modelId="{86780A7B-9250-403E-85AC-01350E04C961}" type="parTrans" cxnId="{FBA07FFF-BFCD-4D75-9FF0-A581F18D8F4F}">
      <dgm:prSet/>
      <dgm:spPr/>
      <dgm:t>
        <a:bodyPr/>
        <a:lstStyle/>
        <a:p>
          <a:endParaRPr lang="zh-CN" altLang="en-US"/>
        </a:p>
      </dgm:t>
    </dgm:pt>
    <dgm:pt modelId="{0863002A-F21F-4187-8CFB-E5483270962D}" type="sibTrans" cxnId="{FBA07FFF-BFCD-4D75-9FF0-A581F18D8F4F}">
      <dgm:prSet/>
      <dgm:spPr>
        <a:solidFill>
          <a:srgbClr val="FFFF00"/>
        </a:solidFill>
        <a:ln>
          <a:noFill/>
        </a:ln>
      </dgm:spPr>
      <dgm:t>
        <a:bodyPr/>
        <a:lstStyle/>
        <a:p>
          <a:endParaRPr lang="zh-CN" altLang="en-US"/>
        </a:p>
      </dgm:t>
    </dgm:pt>
    <dgm:pt modelId="{2264E67C-C676-4C8D-8240-9CCD9DE33F53}">
      <dgm:prSet phldrT="[文本]"/>
      <dgm:spPr/>
      <dgm:t>
        <a:bodyPr/>
        <a:lstStyle/>
        <a:p>
          <a:r>
            <a:rPr lang="zh-CN" altLang="en-US" dirty="0" smtClean="0"/>
            <a:t>需求分析</a:t>
          </a:r>
          <a:endParaRPr lang="zh-CN" altLang="en-US" dirty="0"/>
        </a:p>
      </dgm:t>
    </dgm:pt>
    <dgm:pt modelId="{2E0F0DEE-249D-4A8A-AE39-9958C5ED8AFB}" type="parTrans" cxnId="{F398A4C8-8B78-4521-9143-FC9571DE0A1D}">
      <dgm:prSet/>
      <dgm:spPr/>
      <dgm:t>
        <a:bodyPr/>
        <a:lstStyle/>
        <a:p>
          <a:endParaRPr lang="zh-CN" altLang="en-US"/>
        </a:p>
      </dgm:t>
    </dgm:pt>
    <dgm:pt modelId="{7E08522B-FB4F-4D36-939B-9C45BD64BB5D}" type="sibTrans" cxnId="{F398A4C8-8B78-4521-9143-FC9571DE0A1D}">
      <dgm:prSet/>
      <dgm:spPr>
        <a:solidFill>
          <a:srgbClr val="00B050"/>
        </a:solidFill>
      </dgm:spPr>
      <dgm:t>
        <a:bodyPr/>
        <a:lstStyle/>
        <a:p>
          <a:endParaRPr lang="zh-CN" altLang="en-US"/>
        </a:p>
      </dgm:t>
    </dgm:pt>
    <dgm:pt modelId="{C9499A14-1521-45F5-B5F0-9A9DB7B4588E}" type="pres">
      <dgm:prSet presAssocID="{9AEC6E00-E57A-4892-A492-2B048D947F96}" presName="cycle" presStyleCnt="0">
        <dgm:presLayoutVars>
          <dgm:dir/>
          <dgm:resizeHandles val="exact"/>
        </dgm:presLayoutVars>
      </dgm:prSet>
      <dgm:spPr/>
      <dgm:t>
        <a:bodyPr/>
        <a:lstStyle/>
        <a:p>
          <a:endParaRPr lang="zh-CN" altLang="en-US"/>
        </a:p>
      </dgm:t>
    </dgm:pt>
    <dgm:pt modelId="{9F08CEC6-4FD2-400E-94E6-FF6B3ED9E8ED}" type="pres">
      <dgm:prSet presAssocID="{AAAC5C90-BFAD-4490-9147-EE7403E0DCE5}" presName="dummy" presStyleCnt="0"/>
      <dgm:spPr/>
    </dgm:pt>
    <dgm:pt modelId="{9C935AE2-8CA2-4580-9F1A-BC8ED7D022F7}" type="pres">
      <dgm:prSet presAssocID="{AAAC5C90-BFAD-4490-9147-EE7403E0DCE5}" presName="node" presStyleLbl="revTx" presStyleIdx="0" presStyleCnt="5">
        <dgm:presLayoutVars>
          <dgm:bulletEnabled val="1"/>
        </dgm:presLayoutVars>
      </dgm:prSet>
      <dgm:spPr/>
      <dgm:t>
        <a:bodyPr/>
        <a:lstStyle/>
        <a:p>
          <a:endParaRPr lang="zh-CN" altLang="en-US"/>
        </a:p>
      </dgm:t>
    </dgm:pt>
    <dgm:pt modelId="{8042A384-EA78-46D1-BD0B-7A752CAFF5E0}" type="pres">
      <dgm:prSet presAssocID="{FEA723BA-9989-47A5-ABD5-DEE63484227F}" presName="sibTrans" presStyleLbl="node1" presStyleIdx="0" presStyleCnt="5"/>
      <dgm:spPr/>
      <dgm:t>
        <a:bodyPr/>
        <a:lstStyle/>
        <a:p>
          <a:endParaRPr lang="zh-CN" altLang="en-US"/>
        </a:p>
      </dgm:t>
    </dgm:pt>
    <dgm:pt modelId="{5A7485D1-7037-4AFC-9908-8B86EF23DB8C}" type="pres">
      <dgm:prSet presAssocID="{B2118C3E-BDA1-4848-ADF9-B27350636259}" presName="dummy" presStyleCnt="0"/>
      <dgm:spPr/>
    </dgm:pt>
    <dgm:pt modelId="{6F48EB3B-D89F-4AAD-9749-9E95FFA8CE40}" type="pres">
      <dgm:prSet presAssocID="{B2118C3E-BDA1-4848-ADF9-B27350636259}" presName="node" presStyleLbl="revTx" presStyleIdx="1" presStyleCnt="5">
        <dgm:presLayoutVars>
          <dgm:bulletEnabled val="1"/>
        </dgm:presLayoutVars>
      </dgm:prSet>
      <dgm:spPr/>
      <dgm:t>
        <a:bodyPr/>
        <a:lstStyle/>
        <a:p>
          <a:endParaRPr lang="zh-CN" altLang="en-US"/>
        </a:p>
      </dgm:t>
    </dgm:pt>
    <dgm:pt modelId="{2D49C085-2586-4334-B5DE-42B60B105968}" type="pres">
      <dgm:prSet presAssocID="{49E2CCF7-5A85-4D9D-AA23-119168B22600}" presName="sibTrans" presStyleLbl="node1" presStyleIdx="1" presStyleCnt="5"/>
      <dgm:spPr/>
      <dgm:t>
        <a:bodyPr/>
        <a:lstStyle/>
        <a:p>
          <a:endParaRPr lang="zh-CN" altLang="en-US"/>
        </a:p>
      </dgm:t>
    </dgm:pt>
    <dgm:pt modelId="{18659B66-E0EB-43E8-9530-1A25F55A3DDD}" type="pres">
      <dgm:prSet presAssocID="{92BD43AF-35AD-40A2-94E9-37D49FA80281}" presName="dummy" presStyleCnt="0"/>
      <dgm:spPr/>
    </dgm:pt>
    <dgm:pt modelId="{D4921479-F29A-46C9-9C68-F90974075001}" type="pres">
      <dgm:prSet presAssocID="{92BD43AF-35AD-40A2-94E9-37D49FA80281}" presName="node" presStyleLbl="revTx" presStyleIdx="2" presStyleCnt="5">
        <dgm:presLayoutVars>
          <dgm:bulletEnabled val="1"/>
        </dgm:presLayoutVars>
      </dgm:prSet>
      <dgm:spPr/>
      <dgm:t>
        <a:bodyPr/>
        <a:lstStyle/>
        <a:p>
          <a:endParaRPr lang="zh-CN" altLang="en-US"/>
        </a:p>
      </dgm:t>
    </dgm:pt>
    <dgm:pt modelId="{6DF0B206-F0B3-4667-863D-6306A61F022C}" type="pres">
      <dgm:prSet presAssocID="{D2BEB2C6-13AC-432C-A58F-A69615EAB3D6}" presName="sibTrans" presStyleLbl="node1" presStyleIdx="2" presStyleCnt="5"/>
      <dgm:spPr/>
      <dgm:t>
        <a:bodyPr/>
        <a:lstStyle/>
        <a:p>
          <a:endParaRPr lang="zh-CN" altLang="en-US"/>
        </a:p>
      </dgm:t>
    </dgm:pt>
    <dgm:pt modelId="{FCE84BAE-A154-415E-8CC0-B485B8EEBCF9}" type="pres">
      <dgm:prSet presAssocID="{C7BF372D-3E2B-4F76-A9AE-3BC485D15340}" presName="dummy" presStyleCnt="0"/>
      <dgm:spPr/>
    </dgm:pt>
    <dgm:pt modelId="{DA0DC570-BE7A-4851-B454-F5525F350B8F}" type="pres">
      <dgm:prSet presAssocID="{C7BF372D-3E2B-4F76-A9AE-3BC485D15340}" presName="node" presStyleLbl="revTx" presStyleIdx="3" presStyleCnt="5">
        <dgm:presLayoutVars>
          <dgm:bulletEnabled val="1"/>
        </dgm:presLayoutVars>
      </dgm:prSet>
      <dgm:spPr/>
      <dgm:t>
        <a:bodyPr/>
        <a:lstStyle/>
        <a:p>
          <a:endParaRPr lang="zh-CN" altLang="en-US"/>
        </a:p>
      </dgm:t>
    </dgm:pt>
    <dgm:pt modelId="{E9DF431E-0D89-44FB-9BF9-DA1D427626BC}" type="pres">
      <dgm:prSet presAssocID="{0863002A-F21F-4187-8CFB-E5483270962D}" presName="sibTrans" presStyleLbl="node1" presStyleIdx="3" presStyleCnt="5"/>
      <dgm:spPr/>
      <dgm:t>
        <a:bodyPr/>
        <a:lstStyle/>
        <a:p>
          <a:endParaRPr lang="zh-CN" altLang="en-US"/>
        </a:p>
      </dgm:t>
    </dgm:pt>
    <dgm:pt modelId="{EA6BBC80-D18A-4F3D-B8DB-5F4212BA51E1}" type="pres">
      <dgm:prSet presAssocID="{2264E67C-C676-4C8D-8240-9CCD9DE33F53}" presName="dummy" presStyleCnt="0"/>
      <dgm:spPr/>
    </dgm:pt>
    <dgm:pt modelId="{79BA7045-C993-417E-8EBB-869B6DEE75A2}" type="pres">
      <dgm:prSet presAssocID="{2264E67C-C676-4C8D-8240-9CCD9DE33F53}" presName="node" presStyleLbl="revTx" presStyleIdx="4" presStyleCnt="5">
        <dgm:presLayoutVars>
          <dgm:bulletEnabled val="1"/>
        </dgm:presLayoutVars>
      </dgm:prSet>
      <dgm:spPr/>
      <dgm:t>
        <a:bodyPr/>
        <a:lstStyle/>
        <a:p>
          <a:endParaRPr lang="zh-CN" altLang="en-US"/>
        </a:p>
      </dgm:t>
    </dgm:pt>
    <dgm:pt modelId="{5544717C-BF63-4F30-8CF8-8B8298F9D6E4}" type="pres">
      <dgm:prSet presAssocID="{7E08522B-FB4F-4D36-939B-9C45BD64BB5D}" presName="sibTrans" presStyleLbl="node1" presStyleIdx="4" presStyleCnt="5"/>
      <dgm:spPr/>
      <dgm:t>
        <a:bodyPr/>
        <a:lstStyle/>
        <a:p>
          <a:endParaRPr lang="zh-CN" altLang="en-US"/>
        </a:p>
      </dgm:t>
    </dgm:pt>
  </dgm:ptLst>
  <dgm:cxnLst>
    <dgm:cxn modelId="{08A56880-5CC9-4A1A-882A-7CAF9E2C3B02}" type="presOf" srcId="{D2BEB2C6-13AC-432C-A58F-A69615EAB3D6}" destId="{6DF0B206-F0B3-4667-863D-6306A61F022C}" srcOrd="0" destOrd="0" presId="urn:microsoft.com/office/officeart/2005/8/layout/cycle1"/>
    <dgm:cxn modelId="{EA4846E3-0C31-4F2D-88E3-BF08C6E357BB}" type="presOf" srcId="{FEA723BA-9989-47A5-ABD5-DEE63484227F}" destId="{8042A384-EA78-46D1-BD0B-7A752CAFF5E0}" srcOrd="0" destOrd="0" presId="urn:microsoft.com/office/officeart/2005/8/layout/cycle1"/>
    <dgm:cxn modelId="{96569C90-5D86-463E-9593-7261572E7BB4}" type="presOf" srcId="{C7BF372D-3E2B-4F76-A9AE-3BC485D15340}" destId="{DA0DC570-BE7A-4851-B454-F5525F350B8F}" srcOrd="0" destOrd="0" presId="urn:microsoft.com/office/officeart/2005/8/layout/cycle1"/>
    <dgm:cxn modelId="{FBA07FFF-BFCD-4D75-9FF0-A581F18D8F4F}" srcId="{9AEC6E00-E57A-4892-A492-2B048D947F96}" destId="{C7BF372D-3E2B-4F76-A9AE-3BC485D15340}" srcOrd="3" destOrd="0" parTransId="{86780A7B-9250-403E-85AC-01350E04C961}" sibTransId="{0863002A-F21F-4187-8CFB-E5483270962D}"/>
    <dgm:cxn modelId="{E94FF51B-BC6C-4B02-A0C5-1F68C39310FD}" type="presOf" srcId="{AAAC5C90-BFAD-4490-9147-EE7403E0DCE5}" destId="{9C935AE2-8CA2-4580-9F1A-BC8ED7D022F7}" srcOrd="0" destOrd="0" presId="urn:microsoft.com/office/officeart/2005/8/layout/cycle1"/>
    <dgm:cxn modelId="{6173CEE4-3119-4BE5-A30C-FCD1665BA269}" type="presOf" srcId="{92BD43AF-35AD-40A2-94E9-37D49FA80281}" destId="{D4921479-F29A-46C9-9C68-F90974075001}" srcOrd="0" destOrd="0" presId="urn:microsoft.com/office/officeart/2005/8/layout/cycle1"/>
    <dgm:cxn modelId="{E8BAE323-7BA9-4A88-A41F-A49BF1B08C0D}" type="presOf" srcId="{2264E67C-C676-4C8D-8240-9CCD9DE33F53}" destId="{79BA7045-C993-417E-8EBB-869B6DEE75A2}" srcOrd="0" destOrd="0" presId="urn:microsoft.com/office/officeart/2005/8/layout/cycle1"/>
    <dgm:cxn modelId="{7EF5A245-27D3-4D3A-997E-2333835046FE}" type="presOf" srcId="{9AEC6E00-E57A-4892-A492-2B048D947F96}" destId="{C9499A14-1521-45F5-B5F0-9A9DB7B4588E}" srcOrd="0" destOrd="0" presId="urn:microsoft.com/office/officeart/2005/8/layout/cycle1"/>
    <dgm:cxn modelId="{21586029-4AF5-4A71-B2EB-2D9D460300C9}" srcId="{9AEC6E00-E57A-4892-A492-2B048D947F96}" destId="{B2118C3E-BDA1-4848-ADF9-B27350636259}" srcOrd="1" destOrd="0" parTransId="{EEE2224D-E728-4977-8D8F-3FA6F645AC0F}" sibTransId="{49E2CCF7-5A85-4D9D-AA23-119168B22600}"/>
    <dgm:cxn modelId="{ED61205D-6BA1-4AC6-833E-DA35304F2291}" srcId="{9AEC6E00-E57A-4892-A492-2B048D947F96}" destId="{AAAC5C90-BFAD-4490-9147-EE7403E0DCE5}" srcOrd="0" destOrd="0" parTransId="{88F42B76-0310-46D2-AF55-7B3217A1F686}" sibTransId="{FEA723BA-9989-47A5-ABD5-DEE63484227F}"/>
    <dgm:cxn modelId="{C97F0468-8694-4070-9B8D-429C2ABB087A}" type="presOf" srcId="{0863002A-F21F-4187-8CFB-E5483270962D}" destId="{E9DF431E-0D89-44FB-9BF9-DA1D427626BC}" srcOrd="0" destOrd="0" presId="urn:microsoft.com/office/officeart/2005/8/layout/cycle1"/>
    <dgm:cxn modelId="{9943B997-0C5B-4E68-90B7-FC9D89F304BB}" type="presOf" srcId="{B2118C3E-BDA1-4848-ADF9-B27350636259}" destId="{6F48EB3B-D89F-4AAD-9749-9E95FFA8CE40}" srcOrd="0" destOrd="0" presId="urn:microsoft.com/office/officeart/2005/8/layout/cycle1"/>
    <dgm:cxn modelId="{F398A4C8-8B78-4521-9143-FC9571DE0A1D}" srcId="{9AEC6E00-E57A-4892-A492-2B048D947F96}" destId="{2264E67C-C676-4C8D-8240-9CCD9DE33F53}" srcOrd="4" destOrd="0" parTransId="{2E0F0DEE-249D-4A8A-AE39-9958C5ED8AFB}" sibTransId="{7E08522B-FB4F-4D36-939B-9C45BD64BB5D}"/>
    <dgm:cxn modelId="{0D7BA317-4A31-4094-BF89-CD1031E8B42B}" type="presOf" srcId="{7E08522B-FB4F-4D36-939B-9C45BD64BB5D}" destId="{5544717C-BF63-4F30-8CF8-8B8298F9D6E4}" srcOrd="0" destOrd="0" presId="urn:microsoft.com/office/officeart/2005/8/layout/cycle1"/>
    <dgm:cxn modelId="{3D3F3701-30F7-4EFC-B48C-CD8A56E4E647}" type="presOf" srcId="{49E2CCF7-5A85-4D9D-AA23-119168B22600}" destId="{2D49C085-2586-4334-B5DE-42B60B105968}" srcOrd="0" destOrd="0" presId="urn:microsoft.com/office/officeart/2005/8/layout/cycle1"/>
    <dgm:cxn modelId="{906F2028-E68D-4248-BD7A-2074A04D611A}" srcId="{9AEC6E00-E57A-4892-A492-2B048D947F96}" destId="{92BD43AF-35AD-40A2-94E9-37D49FA80281}" srcOrd="2" destOrd="0" parTransId="{7F9C8D9D-1E1F-4178-A06E-0D4265BB1B14}" sibTransId="{D2BEB2C6-13AC-432C-A58F-A69615EAB3D6}"/>
    <dgm:cxn modelId="{6F9B24A0-55C0-410C-B7F3-94BFA453E865}" type="presParOf" srcId="{C9499A14-1521-45F5-B5F0-9A9DB7B4588E}" destId="{9F08CEC6-4FD2-400E-94E6-FF6B3ED9E8ED}" srcOrd="0" destOrd="0" presId="urn:microsoft.com/office/officeart/2005/8/layout/cycle1"/>
    <dgm:cxn modelId="{E1EB962A-C552-4538-AADA-78D0AD6ED740}" type="presParOf" srcId="{C9499A14-1521-45F5-B5F0-9A9DB7B4588E}" destId="{9C935AE2-8CA2-4580-9F1A-BC8ED7D022F7}" srcOrd="1" destOrd="0" presId="urn:microsoft.com/office/officeart/2005/8/layout/cycle1"/>
    <dgm:cxn modelId="{DB2F6C40-E428-4ED9-82FD-897C330EC15B}" type="presParOf" srcId="{C9499A14-1521-45F5-B5F0-9A9DB7B4588E}" destId="{8042A384-EA78-46D1-BD0B-7A752CAFF5E0}" srcOrd="2" destOrd="0" presId="urn:microsoft.com/office/officeart/2005/8/layout/cycle1"/>
    <dgm:cxn modelId="{9B28F93B-A2B8-4577-9BB4-6C4EA5E715BC}" type="presParOf" srcId="{C9499A14-1521-45F5-B5F0-9A9DB7B4588E}" destId="{5A7485D1-7037-4AFC-9908-8B86EF23DB8C}" srcOrd="3" destOrd="0" presId="urn:microsoft.com/office/officeart/2005/8/layout/cycle1"/>
    <dgm:cxn modelId="{41490B1A-4EA2-4B15-87D7-391E23AA1A6F}" type="presParOf" srcId="{C9499A14-1521-45F5-B5F0-9A9DB7B4588E}" destId="{6F48EB3B-D89F-4AAD-9749-9E95FFA8CE40}" srcOrd="4" destOrd="0" presId="urn:microsoft.com/office/officeart/2005/8/layout/cycle1"/>
    <dgm:cxn modelId="{FA731D6F-B99E-4EF2-A28B-1C7C7107D4C6}" type="presParOf" srcId="{C9499A14-1521-45F5-B5F0-9A9DB7B4588E}" destId="{2D49C085-2586-4334-B5DE-42B60B105968}" srcOrd="5" destOrd="0" presId="urn:microsoft.com/office/officeart/2005/8/layout/cycle1"/>
    <dgm:cxn modelId="{DF10F694-ACD6-4323-8495-F074E6A97822}" type="presParOf" srcId="{C9499A14-1521-45F5-B5F0-9A9DB7B4588E}" destId="{18659B66-E0EB-43E8-9530-1A25F55A3DDD}" srcOrd="6" destOrd="0" presId="urn:microsoft.com/office/officeart/2005/8/layout/cycle1"/>
    <dgm:cxn modelId="{7239EF1F-286D-4DCD-A56E-0559600F0A0A}" type="presParOf" srcId="{C9499A14-1521-45F5-B5F0-9A9DB7B4588E}" destId="{D4921479-F29A-46C9-9C68-F90974075001}" srcOrd="7" destOrd="0" presId="urn:microsoft.com/office/officeart/2005/8/layout/cycle1"/>
    <dgm:cxn modelId="{94BF3746-70A7-4F22-812D-FDD110022315}" type="presParOf" srcId="{C9499A14-1521-45F5-B5F0-9A9DB7B4588E}" destId="{6DF0B206-F0B3-4667-863D-6306A61F022C}" srcOrd="8" destOrd="0" presId="urn:microsoft.com/office/officeart/2005/8/layout/cycle1"/>
    <dgm:cxn modelId="{6967A7C8-E51C-43C4-AC5E-D21DA564797B}" type="presParOf" srcId="{C9499A14-1521-45F5-B5F0-9A9DB7B4588E}" destId="{FCE84BAE-A154-415E-8CC0-B485B8EEBCF9}" srcOrd="9" destOrd="0" presId="urn:microsoft.com/office/officeart/2005/8/layout/cycle1"/>
    <dgm:cxn modelId="{2E31B2C7-BABB-466E-81AB-DF7BF03239E0}" type="presParOf" srcId="{C9499A14-1521-45F5-B5F0-9A9DB7B4588E}" destId="{DA0DC570-BE7A-4851-B454-F5525F350B8F}" srcOrd="10" destOrd="0" presId="urn:microsoft.com/office/officeart/2005/8/layout/cycle1"/>
    <dgm:cxn modelId="{22BE7FB7-82CD-471F-95CA-205A20637C00}" type="presParOf" srcId="{C9499A14-1521-45F5-B5F0-9A9DB7B4588E}" destId="{E9DF431E-0D89-44FB-9BF9-DA1D427626BC}" srcOrd="11" destOrd="0" presId="urn:microsoft.com/office/officeart/2005/8/layout/cycle1"/>
    <dgm:cxn modelId="{70F28140-870B-41AC-B65F-ED92EED255E8}" type="presParOf" srcId="{C9499A14-1521-45F5-B5F0-9A9DB7B4588E}" destId="{EA6BBC80-D18A-4F3D-B8DB-5F4212BA51E1}" srcOrd="12" destOrd="0" presId="urn:microsoft.com/office/officeart/2005/8/layout/cycle1"/>
    <dgm:cxn modelId="{0B10AA79-19F0-4DAB-9A8E-0145FF8AB2A2}" type="presParOf" srcId="{C9499A14-1521-45F5-B5F0-9A9DB7B4588E}" destId="{79BA7045-C993-417E-8EBB-869B6DEE75A2}" srcOrd="13" destOrd="0" presId="urn:microsoft.com/office/officeart/2005/8/layout/cycle1"/>
    <dgm:cxn modelId="{CD8C05B2-D879-470C-9B0C-E663CB086F61}" type="presParOf" srcId="{C9499A14-1521-45F5-B5F0-9A9DB7B4588E}" destId="{5544717C-BF63-4F30-8CF8-8B8298F9D6E4}"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35AE2-8CA2-4580-9F1A-BC8ED7D022F7}">
      <dsp:nvSpPr>
        <dsp:cNvPr id="0" name=""/>
        <dsp:cNvSpPr/>
      </dsp:nvSpPr>
      <dsp:spPr>
        <a:xfrm>
          <a:off x="4458144" y="32156"/>
          <a:ext cx="1076334" cy="107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概要设计</a:t>
          </a:r>
          <a:endParaRPr lang="zh-CN" altLang="en-US" sz="1800" kern="1200" dirty="0"/>
        </a:p>
      </dsp:txBody>
      <dsp:txXfrm>
        <a:off x="4458144" y="32156"/>
        <a:ext cx="1076334" cy="1076334"/>
      </dsp:txXfrm>
    </dsp:sp>
    <dsp:sp modelId="{8042A384-EA78-46D1-BD0B-7A752CAFF5E0}">
      <dsp:nvSpPr>
        <dsp:cNvPr id="0" name=""/>
        <dsp:cNvSpPr/>
      </dsp:nvSpPr>
      <dsp:spPr>
        <a:xfrm>
          <a:off x="1924569" y="819"/>
          <a:ext cx="4037561" cy="4037561"/>
        </a:xfrm>
        <a:prstGeom prst="circularArrow">
          <a:avLst>
            <a:gd name="adj1" fmla="val 5198"/>
            <a:gd name="adj2" fmla="val 335779"/>
            <a:gd name="adj3" fmla="val 21293789"/>
            <a:gd name="adj4" fmla="val 19765760"/>
            <a:gd name="adj5" fmla="val 6065"/>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48EB3B-D89F-4AAD-9749-9E95FFA8CE40}">
      <dsp:nvSpPr>
        <dsp:cNvPr id="0" name=""/>
        <dsp:cNvSpPr/>
      </dsp:nvSpPr>
      <dsp:spPr>
        <a:xfrm>
          <a:off x="5108910" y="2035008"/>
          <a:ext cx="1076334" cy="107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快速编码</a:t>
          </a:r>
          <a:endParaRPr lang="en-US" altLang="zh-CN" sz="1800" kern="1200" dirty="0" smtClean="0"/>
        </a:p>
        <a:p>
          <a:pPr lvl="0" algn="ctr" defTabSz="800100">
            <a:lnSpc>
              <a:spcPct val="90000"/>
            </a:lnSpc>
            <a:spcBef>
              <a:spcPct val="0"/>
            </a:spcBef>
            <a:spcAft>
              <a:spcPct val="35000"/>
            </a:spcAft>
          </a:pPr>
          <a:r>
            <a:rPr lang="en-US" altLang="zh-CN" sz="1800" kern="1200" dirty="0" smtClean="0"/>
            <a:t>&amp;</a:t>
          </a:r>
        </a:p>
        <a:p>
          <a:pPr lvl="0" algn="ctr" defTabSz="800100">
            <a:lnSpc>
              <a:spcPct val="90000"/>
            </a:lnSpc>
            <a:spcBef>
              <a:spcPct val="0"/>
            </a:spcBef>
            <a:spcAft>
              <a:spcPct val="35000"/>
            </a:spcAft>
          </a:pPr>
          <a:r>
            <a:rPr lang="zh-CN" altLang="en-US" sz="1800" kern="1200" dirty="0" smtClean="0"/>
            <a:t>单元测试</a:t>
          </a:r>
          <a:endParaRPr lang="zh-CN" altLang="en-US" sz="1800" kern="1200" dirty="0"/>
        </a:p>
      </dsp:txBody>
      <dsp:txXfrm>
        <a:off x="5108910" y="2035008"/>
        <a:ext cx="1076334" cy="1076334"/>
      </dsp:txXfrm>
    </dsp:sp>
    <dsp:sp modelId="{2D49C085-2586-4334-B5DE-42B60B105968}">
      <dsp:nvSpPr>
        <dsp:cNvPr id="0" name=""/>
        <dsp:cNvSpPr/>
      </dsp:nvSpPr>
      <dsp:spPr>
        <a:xfrm>
          <a:off x="1924569" y="819"/>
          <a:ext cx="4037561" cy="4037561"/>
        </a:xfrm>
        <a:prstGeom prst="circularArrow">
          <a:avLst>
            <a:gd name="adj1" fmla="val 5198"/>
            <a:gd name="adj2" fmla="val 335779"/>
            <a:gd name="adj3" fmla="val 4015265"/>
            <a:gd name="adj4" fmla="val 2252912"/>
            <a:gd name="adj5" fmla="val 6065"/>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921479-F29A-46C9-9C68-F90974075001}">
      <dsp:nvSpPr>
        <dsp:cNvPr id="0" name=""/>
        <dsp:cNvSpPr/>
      </dsp:nvSpPr>
      <dsp:spPr>
        <a:xfrm>
          <a:off x="3405182" y="3272838"/>
          <a:ext cx="1076334" cy="107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集成测试</a:t>
          </a:r>
          <a:endParaRPr lang="zh-CN" altLang="en-US" sz="1800" kern="1200" dirty="0"/>
        </a:p>
      </dsp:txBody>
      <dsp:txXfrm>
        <a:off x="3405182" y="3272838"/>
        <a:ext cx="1076334" cy="1076334"/>
      </dsp:txXfrm>
    </dsp:sp>
    <dsp:sp modelId="{6DF0B206-F0B3-4667-863D-6306A61F022C}">
      <dsp:nvSpPr>
        <dsp:cNvPr id="0" name=""/>
        <dsp:cNvSpPr/>
      </dsp:nvSpPr>
      <dsp:spPr>
        <a:xfrm>
          <a:off x="1924569" y="819"/>
          <a:ext cx="4037561" cy="4037561"/>
        </a:xfrm>
        <a:prstGeom prst="circularArrow">
          <a:avLst>
            <a:gd name="adj1" fmla="val 5198"/>
            <a:gd name="adj2" fmla="val 335779"/>
            <a:gd name="adj3" fmla="val 8211309"/>
            <a:gd name="adj4" fmla="val 6448956"/>
            <a:gd name="adj5" fmla="val 6065"/>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0DC570-BE7A-4851-B454-F5525F350B8F}">
      <dsp:nvSpPr>
        <dsp:cNvPr id="0" name=""/>
        <dsp:cNvSpPr/>
      </dsp:nvSpPr>
      <dsp:spPr>
        <a:xfrm>
          <a:off x="1701455" y="2035008"/>
          <a:ext cx="1076334" cy="107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反馈</a:t>
          </a:r>
          <a:endParaRPr lang="zh-CN" altLang="en-US" sz="1800" kern="1200" dirty="0"/>
        </a:p>
      </dsp:txBody>
      <dsp:txXfrm>
        <a:off x="1701455" y="2035008"/>
        <a:ext cx="1076334" cy="1076334"/>
      </dsp:txXfrm>
    </dsp:sp>
    <dsp:sp modelId="{E9DF431E-0D89-44FB-9BF9-DA1D427626BC}">
      <dsp:nvSpPr>
        <dsp:cNvPr id="0" name=""/>
        <dsp:cNvSpPr/>
      </dsp:nvSpPr>
      <dsp:spPr>
        <a:xfrm>
          <a:off x="1924569" y="819"/>
          <a:ext cx="4037561" cy="4037561"/>
        </a:xfrm>
        <a:prstGeom prst="circularArrow">
          <a:avLst>
            <a:gd name="adj1" fmla="val 5198"/>
            <a:gd name="adj2" fmla="val 335779"/>
            <a:gd name="adj3" fmla="val 12298462"/>
            <a:gd name="adj4" fmla="val 10770432"/>
            <a:gd name="adj5" fmla="val 6065"/>
          </a:avLst>
        </a:prstGeom>
        <a:solidFill>
          <a:srgbClr val="FFFF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BA7045-C993-417E-8EBB-869B6DEE75A2}">
      <dsp:nvSpPr>
        <dsp:cNvPr id="0" name=""/>
        <dsp:cNvSpPr/>
      </dsp:nvSpPr>
      <dsp:spPr>
        <a:xfrm>
          <a:off x="2352221" y="32156"/>
          <a:ext cx="1076334" cy="107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需求分析</a:t>
          </a:r>
          <a:endParaRPr lang="zh-CN" altLang="en-US" sz="1800" kern="1200" dirty="0"/>
        </a:p>
      </dsp:txBody>
      <dsp:txXfrm>
        <a:off x="2352221" y="32156"/>
        <a:ext cx="1076334" cy="1076334"/>
      </dsp:txXfrm>
    </dsp:sp>
    <dsp:sp modelId="{5544717C-BF63-4F30-8CF8-8B8298F9D6E4}">
      <dsp:nvSpPr>
        <dsp:cNvPr id="0" name=""/>
        <dsp:cNvSpPr/>
      </dsp:nvSpPr>
      <dsp:spPr>
        <a:xfrm>
          <a:off x="1924569" y="819"/>
          <a:ext cx="4037561" cy="4037561"/>
        </a:xfrm>
        <a:prstGeom prst="circularArrow">
          <a:avLst>
            <a:gd name="adj1" fmla="val 5198"/>
            <a:gd name="adj2" fmla="val 335779"/>
            <a:gd name="adj3" fmla="val 16866252"/>
            <a:gd name="adj4" fmla="val 15197969"/>
            <a:gd name="adj5" fmla="val 6065"/>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331563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2093411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3862122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719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8696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6579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8516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6202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4627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4044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079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4043268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2500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69643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115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177033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529367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256334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11113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165773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3149812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CE2E0EA-50F9-4EDA-8D24-248A215500DF}" type="datetimeFigureOut">
              <a:rPr lang="zh-CN" altLang="en-US" smtClean="0"/>
              <a:t>2013/6/13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111440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2E0EA-50F9-4EDA-8D24-248A215500DF}" type="datetimeFigureOut">
              <a:rPr lang="zh-CN" altLang="en-US" smtClean="0"/>
              <a:t>2013/6/13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9C2C9-604A-463B-A334-1C7F60BA5C24}" type="slidenum">
              <a:rPr lang="zh-CN" altLang="en-US" smtClean="0"/>
              <a:t>‹#›</a:t>
            </a:fld>
            <a:endParaRPr lang="zh-CN" altLang="en-US"/>
          </a:p>
        </p:txBody>
      </p:sp>
    </p:spTree>
    <p:extLst>
      <p:ext uri="{BB962C8B-B14F-4D97-AF65-F5344CB8AC3E}">
        <p14:creationId xmlns:p14="http://schemas.microsoft.com/office/powerpoint/2010/main" val="3393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2E0EA-50F9-4EDA-8D24-248A215500DF}" type="datetimeFigureOut">
              <a:rPr lang="zh-CN" altLang="en-US" smtClean="0">
                <a:solidFill>
                  <a:prstClr val="black">
                    <a:tint val="75000"/>
                  </a:prstClr>
                </a:solidFill>
              </a:rPr>
              <a:pPr/>
              <a:t>2013/6/13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9C2C9-604A-463B-A334-1C7F60BA5C2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9207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mmzz/hatrick.git"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58713" y="1268760"/>
            <a:ext cx="7772400" cy="1683618"/>
          </a:xfrm>
        </p:spPr>
        <p:txBody>
          <a:bodyPr>
            <a:normAutofit fontScale="90000"/>
          </a:bodyPr>
          <a:lstStyle/>
          <a:p>
            <a:r>
              <a:rPr lang="en-US" altLang="zh-CN" sz="6000" b="1" dirty="0" smtClean="0">
                <a:solidFill>
                  <a:schemeClr val="bg1"/>
                </a:solidFill>
              </a:rPr>
              <a:t/>
            </a:r>
            <a:br>
              <a:rPr lang="en-US" altLang="zh-CN" sz="6000" b="1" dirty="0" smtClean="0">
                <a:solidFill>
                  <a:schemeClr val="bg1"/>
                </a:solidFill>
              </a:rPr>
            </a:br>
            <a:r>
              <a:rPr lang="en-US" altLang="zh-CN" sz="6000" b="1" dirty="0" smtClean="0">
                <a:solidFill>
                  <a:schemeClr val="bg1"/>
                </a:solidFill>
              </a:rPr>
              <a:t>   </a:t>
            </a:r>
            <a:r>
              <a:rPr lang="zh-CN" altLang="en-US" sz="4000" b="1" dirty="0" smtClean="0">
                <a:solidFill>
                  <a:schemeClr val="bg1">
                    <a:lumMod val="75000"/>
                  </a:schemeClr>
                </a:solidFill>
              </a:rPr>
              <a:t>游戏开发</a:t>
            </a:r>
            <a:endParaRPr lang="zh-CN" altLang="en-US" sz="2700" dirty="0">
              <a:solidFill>
                <a:schemeClr val="bg1">
                  <a:lumMod val="75000"/>
                </a:schemeClr>
              </a:solidFill>
            </a:endParaRPr>
          </a:p>
        </p:txBody>
      </p:sp>
      <p:sp>
        <p:nvSpPr>
          <p:cNvPr id="3" name="副标题 2"/>
          <p:cNvSpPr>
            <a:spLocks noGrp="1"/>
          </p:cNvSpPr>
          <p:nvPr>
            <p:ph type="subTitle" idx="1"/>
          </p:nvPr>
        </p:nvSpPr>
        <p:spPr>
          <a:xfrm>
            <a:off x="1331640" y="3140968"/>
            <a:ext cx="6400800" cy="1752600"/>
          </a:xfrm>
        </p:spPr>
        <p:txBody>
          <a:bodyPr>
            <a:normAutofit/>
          </a:bodyPr>
          <a:lstStyle/>
          <a:p>
            <a:r>
              <a:rPr lang="zh-CN" altLang="en-US" dirty="0" smtClean="0">
                <a:solidFill>
                  <a:schemeClr val="bg1"/>
                </a:solidFill>
              </a:rPr>
              <a:t>曾明陟</a:t>
            </a:r>
            <a:r>
              <a:rPr lang="en-US" altLang="zh-CN" dirty="0">
                <a:solidFill>
                  <a:schemeClr val="bg1"/>
                </a:solidFill>
              </a:rPr>
              <a:t>	</a:t>
            </a:r>
            <a:r>
              <a:rPr lang="zh-CN" altLang="en-US" dirty="0" smtClean="0">
                <a:solidFill>
                  <a:schemeClr val="bg1"/>
                </a:solidFill>
              </a:rPr>
              <a:t>蔡庆芃</a:t>
            </a:r>
            <a:endParaRPr lang="en-US" altLang="zh-CN" dirty="0" smtClean="0">
              <a:solidFill>
                <a:schemeClr val="bg1"/>
              </a:solidFill>
            </a:endParaRPr>
          </a:p>
          <a:p>
            <a:r>
              <a:rPr lang="zh-CN" altLang="en-US" dirty="0" smtClean="0">
                <a:solidFill>
                  <a:schemeClr val="bg1"/>
                </a:solidFill>
              </a:rPr>
              <a:t>李亦然</a:t>
            </a:r>
            <a:r>
              <a:rPr lang="en-US" altLang="zh-CN" dirty="0">
                <a:solidFill>
                  <a:schemeClr val="bg1"/>
                </a:solidFill>
              </a:rPr>
              <a:t>	</a:t>
            </a:r>
            <a:r>
              <a:rPr lang="zh-CN" altLang="en-US" dirty="0" smtClean="0">
                <a:solidFill>
                  <a:schemeClr val="bg1"/>
                </a:solidFill>
              </a:rPr>
              <a:t>陆恒杨</a:t>
            </a:r>
            <a:endParaRPr lang="en-US" altLang="zh-CN" dirty="0" smtClean="0">
              <a:solidFill>
                <a:schemeClr val="bg1"/>
              </a:solidFill>
            </a:endParaRPr>
          </a:p>
          <a:p>
            <a:r>
              <a:rPr lang="zh-CN" altLang="en-US" dirty="0" smtClean="0">
                <a:solidFill>
                  <a:schemeClr val="bg1"/>
                </a:solidFill>
              </a:rPr>
              <a:t>魏子华</a:t>
            </a:r>
            <a:r>
              <a:rPr lang="en-US" altLang="zh-CN" dirty="0">
                <a:solidFill>
                  <a:schemeClr val="bg1"/>
                </a:solidFill>
              </a:rPr>
              <a:t>	</a:t>
            </a:r>
            <a:r>
              <a:rPr lang="zh-CN" altLang="en-US" dirty="0" smtClean="0">
                <a:solidFill>
                  <a:schemeClr val="bg1"/>
                </a:solidFill>
              </a:rPr>
              <a:t>刘子健</a:t>
            </a:r>
            <a:endParaRPr lang="zh-CN" altLang="en-US" dirty="0">
              <a:solidFill>
                <a:schemeClr val="bg1"/>
              </a:solidFill>
            </a:endParaRPr>
          </a:p>
        </p:txBody>
      </p:sp>
      <p:pic>
        <p:nvPicPr>
          <p:cNvPr id="1027"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548680"/>
            <a:ext cx="5526361" cy="186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8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8233023" cy="1149033"/>
          </a:xfrm>
          <a:prstGeom prst="rect">
            <a:avLst/>
          </a:prstGeom>
          <a:noFill/>
        </p:spPr>
        <p:txBody>
          <a:bodyPr wrap="none" lIns="0" tIns="0" rIns="0" rtlCol="0">
            <a:spAutoFit/>
          </a:bodyPr>
          <a:lstStyle/>
          <a:p>
            <a:pPr>
              <a:lnSpc>
                <a:spcPts val="8600"/>
              </a:lnSpc>
              <a:tabLst>
                <a:tab pos="228600" algn="l"/>
              </a:tabLst>
            </a:pPr>
            <a:r>
              <a:rPr lang="zh-CN" altLang="en-US" sz="5400" dirty="0">
                <a:solidFill>
                  <a:srgbClr val="00A0EF"/>
                </a:solidFill>
                <a:latin typeface="Century" pitchFamily="18" charset="0"/>
                <a:cs typeface="Century" pitchFamily="18" charset="0"/>
              </a:rPr>
              <a:t>项目设计 </a:t>
            </a:r>
            <a:r>
              <a:rPr lang="en-US" altLang="zh-CN" sz="5400" dirty="0">
                <a:solidFill>
                  <a:srgbClr val="00A0EF"/>
                </a:solidFill>
                <a:latin typeface="Century" pitchFamily="18" charset="0"/>
                <a:cs typeface="Century" pitchFamily="18" charset="0"/>
              </a:rPr>
              <a:t>- </a:t>
            </a:r>
            <a:r>
              <a:rPr lang="zh-CN" altLang="en-US" sz="5400" dirty="0">
                <a:solidFill>
                  <a:srgbClr val="00A0EF"/>
                </a:solidFill>
                <a:latin typeface="Century" pitchFamily="18" charset="0"/>
                <a:cs typeface="Century" pitchFamily="18" charset="0"/>
              </a:rPr>
              <a:t>模块划分与接口</a:t>
            </a:r>
            <a:endParaRPr lang="en-US" altLang="zh-CN" sz="5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椭圆 6"/>
          <p:cNvSpPr/>
          <p:nvPr/>
        </p:nvSpPr>
        <p:spPr>
          <a:xfrm>
            <a:off x="6728700" y="2271563"/>
            <a:ext cx="1767600" cy="1767600"/>
          </a:xfrm>
          <a:prstGeom prst="ellipse">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492778" y="2430200"/>
            <a:ext cx="1767600" cy="1767600"/>
          </a:xfrm>
          <a:prstGeom prst="ellipse">
            <a:avLst/>
          </a:prstGeom>
          <a:solidFill>
            <a:srgbClr val="FE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9" name="椭圆 8"/>
          <p:cNvSpPr/>
          <p:nvPr/>
        </p:nvSpPr>
        <p:spPr>
          <a:xfrm>
            <a:off x="3856243" y="4764216"/>
            <a:ext cx="1766843" cy="1766843"/>
          </a:xfrm>
          <a:prstGeom prst="ellipse">
            <a:avLst/>
          </a:prstGeom>
          <a:solidFill>
            <a:srgbClr val="ED0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9"/>
          <p:cNvSpPr txBox="1"/>
          <p:nvPr/>
        </p:nvSpPr>
        <p:spPr>
          <a:xfrm>
            <a:off x="4238538" y="5386027"/>
            <a:ext cx="1002251" cy="523220"/>
          </a:xfrm>
          <a:prstGeom prst="rect">
            <a:avLst/>
          </a:prstGeom>
          <a:noFill/>
        </p:spPr>
        <p:txBody>
          <a:bodyPr wrap="square" rtlCol="0">
            <a:spAutoFit/>
          </a:bodyPr>
          <a:lstStyle/>
          <a:p>
            <a:pPr algn="ctr"/>
            <a:r>
              <a:rPr lang="zh-CN" altLang="en-US" sz="1400" dirty="0">
                <a:solidFill>
                  <a:schemeClr val="bg1"/>
                </a:solidFill>
              </a:rPr>
              <a:t>游戏逻辑</a:t>
            </a:r>
            <a:endParaRPr lang="en-US" altLang="zh-CN" sz="1400" dirty="0">
              <a:solidFill>
                <a:schemeClr val="bg1"/>
              </a:solidFill>
            </a:endParaRPr>
          </a:p>
          <a:p>
            <a:pPr algn="ctr"/>
            <a:r>
              <a:rPr lang="en-US" altLang="zh-CN" sz="1400" dirty="0" err="1" smtClean="0">
                <a:solidFill>
                  <a:schemeClr val="bg1"/>
                </a:solidFill>
              </a:rPr>
              <a:t>GameLogic</a:t>
            </a:r>
            <a:endParaRPr lang="zh-CN" altLang="en-US" sz="1400" dirty="0">
              <a:solidFill>
                <a:schemeClr val="bg1"/>
              </a:solidFill>
            </a:endParaRPr>
          </a:p>
        </p:txBody>
      </p:sp>
      <p:sp>
        <p:nvSpPr>
          <p:cNvPr id="14" name="文本框 20"/>
          <p:cNvSpPr txBox="1"/>
          <p:nvPr/>
        </p:nvSpPr>
        <p:spPr>
          <a:xfrm>
            <a:off x="7057325" y="2893753"/>
            <a:ext cx="1110349" cy="523220"/>
          </a:xfrm>
          <a:prstGeom prst="rect">
            <a:avLst/>
          </a:prstGeom>
          <a:noFill/>
        </p:spPr>
        <p:txBody>
          <a:bodyPr wrap="square" rtlCol="0">
            <a:spAutoFit/>
          </a:bodyPr>
          <a:lstStyle/>
          <a:p>
            <a:pPr algn="ctr"/>
            <a:r>
              <a:rPr lang="zh-CN" altLang="en-US" sz="1400" dirty="0">
                <a:solidFill>
                  <a:schemeClr val="bg1"/>
                </a:solidFill>
              </a:rPr>
              <a:t>服务器</a:t>
            </a:r>
            <a:endParaRPr lang="en-US" altLang="zh-CN" sz="1400" dirty="0">
              <a:solidFill>
                <a:schemeClr val="bg1"/>
              </a:solidFill>
            </a:endParaRPr>
          </a:p>
          <a:p>
            <a:pPr algn="ctr"/>
            <a:r>
              <a:rPr lang="en-US" altLang="zh-CN" sz="1400" dirty="0" smtClean="0">
                <a:solidFill>
                  <a:schemeClr val="bg1"/>
                </a:solidFill>
              </a:rPr>
              <a:t>Server</a:t>
            </a:r>
            <a:endParaRPr lang="zh-CN" altLang="en-US" sz="1400" dirty="0">
              <a:solidFill>
                <a:schemeClr val="bg1"/>
              </a:solidFill>
            </a:endParaRPr>
          </a:p>
        </p:txBody>
      </p:sp>
      <p:sp>
        <p:nvSpPr>
          <p:cNvPr id="15" name="文本框 21"/>
          <p:cNvSpPr txBox="1"/>
          <p:nvPr/>
        </p:nvSpPr>
        <p:spPr>
          <a:xfrm>
            <a:off x="599244" y="3052390"/>
            <a:ext cx="1554667" cy="523220"/>
          </a:xfrm>
          <a:prstGeom prst="rect">
            <a:avLst/>
          </a:prstGeom>
          <a:noFill/>
        </p:spPr>
        <p:txBody>
          <a:bodyPr wrap="square" rtlCol="0">
            <a:spAutoFit/>
          </a:bodyPr>
          <a:lstStyle/>
          <a:p>
            <a:pPr algn="ctr"/>
            <a:r>
              <a:rPr lang="zh-CN" altLang="en-US" sz="1400" dirty="0">
                <a:solidFill>
                  <a:schemeClr val="bg2">
                    <a:lumMod val="50000"/>
                  </a:schemeClr>
                </a:solidFill>
              </a:rPr>
              <a:t>图像引擎</a:t>
            </a:r>
            <a:endParaRPr lang="en-US" altLang="zh-CN" sz="1400" dirty="0">
              <a:solidFill>
                <a:schemeClr val="bg2">
                  <a:lumMod val="50000"/>
                </a:schemeClr>
              </a:solidFill>
            </a:endParaRPr>
          </a:p>
          <a:p>
            <a:pPr algn="ctr"/>
            <a:r>
              <a:rPr lang="en-US" altLang="zh-CN" sz="1400" dirty="0" smtClean="0">
                <a:solidFill>
                  <a:schemeClr val="bg2">
                    <a:lumMod val="50000"/>
                  </a:schemeClr>
                </a:solidFill>
              </a:rPr>
              <a:t>Graphic</a:t>
            </a:r>
            <a:endParaRPr lang="zh-CN" altLang="en-US" sz="1400" dirty="0">
              <a:solidFill>
                <a:schemeClr val="bg2">
                  <a:lumMod val="50000"/>
                </a:schemeClr>
              </a:solidFill>
            </a:endParaRPr>
          </a:p>
        </p:txBody>
      </p:sp>
      <p:cxnSp>
        <p:nvCxnSpPr>
          <p:cNvPr id="16" name="直接连接符 15"/>
          <p:cNvCxnSpPr>
            <a:stCxn id="7" idx="3"/>
            <a:endCxn id="9" idx="7"/>
          </p:cNvCxnSpPr>
          <p:nvPr/>
        </p:nvCxnSpPr>
        <p:spPr>
          <a:xfrm flipH="1">
            <a:off x="5364338" y="3780304"/>
            <a:ext cx="1623221" cy="1242660"/>
          </a:xfrm>
          <a:prstGeom prst="line">
            <a:avLst/>
          </a:prstGeom>
          <a:ln>
            <a:solidFill>
              <a:srgbClr val="000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5"/>
            <a:endCxn id="9" idx="1"/>
          </p:cNvCxnSpPr>
          <p:nvPr/>
        </p:nvCxnSpPr>
        <p:spPr>
          <a:xfrm>
            <a:off x="2001519" y="3938941"/>
            <a:ext cx="2113472" cy="1084023"/>
          </a:xfrm>
          <a:prstGeom prst="line">
            <a:avLst/>
          </a:prstGeom>
          <a:ln>
            <a:solidFill>
              <a:srgbClr val="EC0000"/>
            </a:solidFill>
          </a:ln>
        </p:spPr>
        <p:style>
          <a:lnRef idx="1">
            <a:schemeClr val="accent1"/>
          </a:lnRef>
          <a:fillRef idx="0">
            <a:schemeClr val="accent1"/>
          </a:fillRef>
          <a:effectRef idx="0">
            <a:schemeClr val="accent1"/>
          </a:effectRef>
          <a:fontRef idx="minor">
            <a:schemeClr val="tx1"/>
          </a:fontRef>
        </p:style>
      </p:cxnSp>
      <p:sp>
        <p:nvSpPr>
          <p:cNvPr id="18" name="文本框 32"/>
          <p:cNvSpPr txBox="1"/>
          <p:nvPr/>
        </p:nvSpPr>
        <p:spPr>
          <a:xfrm>
            <a:off x="920632" y="4300773"/>
            <a:ext cx="1339746" cy="738664"/>
          </a:xfrm>
          <a:prstGeom prst="rect">
            <a:avLst/>
          </a:prstGeom>
          <a:noFill/>
        </p:spPr>
        <p:txBody>
          <a:bodyPr wrap="square" rtlCol="0">
            <a:spAutoFit/>
          </a:bodyPr>
          <a:lstStyle/>
          <a:p>
            <a:r>
              <a:rPr lang="zh-CN" altLang="en-US" sz="1400" dirty="0">
                <a:solidFill>
                  <a:schemeClr val="bg1">
                    <a:lumMod val="50000"/>
                  </a:schemeClr>
                </a:solidFill>
              </a:rPr>
              <a:t>初始</a:t>
            </a:r>
            <a:r>
              <a:rPr lang="zh-CN" altLang="en-US" sz="1400" dirty="0" smtClean="0">
                <a:solidFill>
                  <a:schemeClr val="bg1">
                    <a:lumMod val="50000"/>
                  </a:schemeClr>
                </a:solidFill>
              </a:rPr>
              <a:t>地图数据</a:t>
            </a:r>
            <a:endParaRPr lang="en-US" altLang="zh-CN" sz="1400" dirty="0" smtClean="0">
              <a:solidFill>
                <a:schemeClr val="bg1">
                  <a:lumMod val="50000"/>
                </a:schemeClr>
              </a:solidFill>
            </a:endParaRPr>
          </a:p>
          <a:p>
            <a:r>
              <a:rPr lang="zh-CN" altLang="en-US" sz="1400" dirty="0" smtClean="0">
                <a:solidFill>
                  <a:schemeClr val="bg1">
                    <a:lumMod val="50000"/>
                  </a:schemeClr>
                </a:solidFill>
              </a:rPr>
              <a:t>更新摄像机</a:t>
            </a:r>
            <a:endParaRPr lang="en-US" altLang="zh-CN" sz="1400" dirty="0" smtClean="0">
              <a:solidFill>
                <a:schemeClr val="bg1">
                  <a:lumMod val="50000"/>
                </a:schemeClr>
              </a:solidFill>
            </a:endParaRPr>
          </a:p>
          <a:p>
            <a:r>
              <a:rPr lang="en-US" altLang="zh-CN" sz="1400" dirty="0" smtClean="0">
                <a:solidFill>
                  <a:schemeClr val="bg1">
                    <a:lumMod val="50000"/>
                  </a:schemeClr>
                </a:solidFill>
              </a:rPr>
              <a:t>……</a:t>
            </a:r>
          </a:p>
        </p:txBody>
      </p:sp>
      <p:sp>
        <p:nvSpPr>
          <p:cNvPr id="19" name="文本框 34"/>
          <p:cNvSpPr txBox="1"/>
          <p:nvPr/>
        </p:nvSpPr>
        <p:spPr>
          <a:xfrm>
            <a:off x="2583813" y="5201742"/>
            <a:ext cx="1336143" cy="738664"/>
          </a:xfrm>
          <a:prstGeom prst="rect">
            <a:avLst/>
          </a:prstGeom>
          <a:noFill/>
        </p:spPr>
        <p:txBody>
          <a:bodyPr wrap="square" rtlCol="0">
            <a:spAutoFit/>
          </a:bodyPr>
          <a:lstStyle/>
          <a:p>
            <a:r>
              <a:rPr lang="zh-CN" altLang="en-US" sz="1400" dirty="0" smtClean="0">
                <a:solidFill>
                  <a:schemeClr val="bg1">
                    <a:lumMod val="50000"/>
                  </a:schemeClr>
                </a:solidFill>
              </a:rPr>
              <a:t>获取物体列表</a:t>
            </a:r>
            <a:endParaRPr lang="en-US" altLang="zh-CN" sz="1400" dirty="0" smtClean="0">
              <a:solidFill>
                <a:schemeClr val="bg1">
                  <a:lumMod val="50000"/>
                </a:schemeClr>
              </a:solidFill>
            </a:endParaRPr>
          </a:p>
          <a:p>
            <a:r>
              <a:rPr lang="zh-CN" altLang="en-US" sz="1400" dirty="0" smtClean="0">
                <a:solidFill>
                  <a:schemeClr val="bg1">
                    <a:lumMod val="50000"/>
                  </a:schemeClr>
                </a:solidFill>
              </a:rPr>
              <a:t>获取物体状态</a:t>
            </a:r>
            <a:endParaRPr lang="en-US" altLang="zh-CN" sz="1400" dirty="0" smtClean="0">
              <a:solidFill>
                <a:schemeClr val="bg1">
                  <a:lumMod val="50000"/>
                </a:schemeClr>
              </a:solidFill>
            </a:endParaRPr>
          </a:p>
          <a:p>
            <a:r>
              <a:rPr lang="en-US" altLang="zh-CN" sz="1400" dirty="0" smtClean="0">
                <a:solidFill>
                  <a:schemeClr val="bg1">
                    <a:lumMod val="50000"/>
                  </a:schemeClr>
                </a:solidFill>
              </a:rPr>
              <a:t>……</a:t>
            </a:r>
            <a:endParaRPr lang="zh-CN" altLang="en-US" sz="1400" dirty="0">
              <a:solidFill>
                <a:schemeClr val="bg1">
                  <a:lumMod val="50000"/>
                </a:schemeClr>
              </a:solidFill>
            </a:endParaRPr>
          </a:p>
        </p:txBody>
      </p:sp>
      <p:sp>
        <p:nvSpPr>
          <p:cNvPr id="20" name="文本框 35"/>
          <p:cNvSpPr txBox="1"/>
          <p:nvPr/>
        </p:nvSpPr>
        <p:spPr>
          <a:xfrm>
            <a:off x="5638689" y="5078250"/>
            <a:ext cx="1336143" cy="738664"/>
          </a:xfrm>
          <a:prstGeom prst="rect">
            <a:avLst/>
          </a:prstGeom>
          <a:noFill/>
        </p:spPr>
        <p:txBody>
          <a:bodyPr wrap="square" rtlCol="0">
            <a:spAutoFit/>
          </a:bodyPr>
          <a:lstStyle/>
          <a:p>
            <a:r>
              <a:rPr lang="zh-CN" altLang="en-US" sz="1400" dirty="0" smtClean="0">
                <a:solidFill>
                  <a:schemeClr val="bg1">
                    <a:lumMod val="50000"/>
                  </a:schemeClr>
                </a:solidFill>
              </a:rPr>
              <a:t>采集操作序列</a:t>
            </a:r>
            <a:endParaRPr lang="en-US" altLang="zh-CN" sz="1400" dirty="0" smtClean="0">
              <a:solidFill>
                <a:schemeClr val="bg1">
                  <a:lumMod val="50000"/>
                </a:schemeClr>
              </a:solidFill>
            </a:endParaRPr>
          </a:p>
          <a:p>
            <a:r>
              <a:rPr lang="zh-CN" altLang="en-US" sz="1400" dirty="0" smtClean="0">
                <a:solidFill>
                  <a:schemeClr val="bg1">
                    <a:lumMod val="50000"/>
                  </a:schemeClr>
                </a:solidFill>
              </a:rPr>
              <a:t>添加玩家操作</a:t>
            </a:r>
            <a:endParaRPr lang="en-US" altLang="zh-CN" sz="1400" dirty="0" smtClean="0">
              <a:solidFill>
                <a:schemeClr val="bg1">
                  <a:lumMod val="50000"/>
                </a:schemeClr>
              </a:solidFill>
            </a:endParaRPr>
          </a:p>
          <a:p>
            <a:r>
              <a:rPr lang="en-US" altLang="zh-CN" sz="1400" dirty="0" smtClean="0">
                <a:solidFill>
                  <a:schemeClr val="bg1">
                    <a:lumMod val="50000"/>
                  </a:schemeClr>
                </a:solidFill>
              </a:rPr>
              <a:t>……</a:t>
            </a:r>
            <a:endParaRPr lang="zh-CN" altLang="en-US" sz="1400" dirty="0">
              <a:solidFill>
                <a:schemeClr val="bg1">
                  <a:lumMod val="50000"/>
                </a:schemeClr>
              </a:solidFill>
            </a:endParaRPr>
          </a:p>
        </p:txBody>
      </p:sp>
      <p:sp>
        <p:nvSpPr>
          <p:cNvPr id="21" name="文本框 36"/>
          <p:cNvSpPr txBox="1"/>
          <p:nvPr/>
        </p:nvSpPr>
        <p:spPr>
          <a:xfrm>
            <a:off x="6987559" y="4177344"/>
            <a:ext cx="922647" cy="738664"/>
          </a:xfrm>
          <a:prstGeom prst="rect">
            <a:avLst/>
          </a:prstGeom>
          <a:noFill/>
        </p:spPr>
        <p:txBody>
          <a:bodyPr wrap="square" rtlCol="0">
            <a:spAutoFit/>
          </a:bodyPr>
          <a:lstStyle/>
          <a:p>
            <a:r>
              <a:rPr lang="zh-CN" altLang="en-US" sz="1400" dirty="0" smtClean="0">
                <a:solidFill>
                  <a:schemeClr val="bg1">
                    <a:lumMod val="50000"/>
                  </a:schemeClr>
                </a:solidFill>
              </a:rPr>
              <a:t>通信接口</a:t>
            </a:r>
            <a:endParaRPr lang="en-US" altLang="zh-CN" sz="1400" dirty="0" smtClean="0">
              <a:solidFill>
                <a:schemeClr val="bg1">
                  <a:lumMod val="50000"/>
                </a:schemeClr>
              </a:solidFill>
            </a:endParaRPr>
          </a:p>
          <a:p>
            <a:r>
              <a:rPr lang="zh-CN" altLang="en-US" sz="1400" dirty="0">
                <a:solidFill>
                  <a:schemeClr val="bg1">
                    <a:lumMod val="50000"/>
                  </a:schemeClr>
                </a:solidFill>
              </a:rPr>
              <a:t>通信</a:t>
            </a:r>
            <a:r>
              <a:rPr lang="zh-CN" altLang="en-US" sz="1400" dirty="0" smtClean="0">
                <a:solidFill>
                  <a:schemeClr val="bg1">
                    <a:lumMod val="50000"/>
                  </a:schemeClr>
                </a:solidFill>
              </a:rPr>
              <a:t>报文</a:t>
            </a:r>
            <a:endParaRPr lang="en-US" altLang="zh-CN" sz="1400" dirty="0" smtClean="0">
              <a:solidFill>
                <a:schemeClr val="bg1">
                  <a:lumMod val="50000"/>
                </a:schemeClr>
              </a:solidFill>
            </a:endParaRPr>
          </a:p>
          <a:p>
            <a:r>
              <a:rPr lang="en-US" altLang="zh-CN" sz="1400" dirty="0" smtClean="0">
                <a:solidFill>
                  <a:schemeClr val="bg1">
                    <a:lumMod val="50000"/>
                  </a:schemeClr>
                </a:solidFill>
              </a:rPr>
              <a:t>……</a:t>
            </a:r>
            <a:endParaRPr lang="zh-CN" altLang="en-US" sz="1400" dirty="0">
              <a:solidFill>
                <a:schemeClr val="bg1">
                  <a:lumMod val="50000"/>
                </a:schemeClr>
              </a:solidFill>
            </a:endParaRPr>
          </a:p>
        </p:txBody>
      </p:sp>
    </p:spTree>
    <p:extLst>
      <p:ext uri="{BB962C8B-B14F-4D97-AF65-F5344CB8AC3E}">
        <p14:creationId xmlns:p14="http://schemas.microsoft.com/office/powerpoint/2010/main" val="223015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753452"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项目设计 </a:t>
            </a:r>
            <a:r>
              <a:rPr lang="en-US" altLang="zh-CN" sz="7200" dirty="0">
                <a:solidFill>
                  <a:srgbClr val="00A0EF"/>
                </a:solidFill>
                <a:latin typeface="Century" pitchFamily="18" charset="0"/>
                <a:cs typeface="Century" pitchFamily="18" charset="0"/>
              </a:rPr>
              <a:t>- UML</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2063433"/>
            <a:ext cx="8229600" cy="4062730"/>
          </a:xfrm>
        </p:spPr>
        <p:txBody>
          <a:bodyPr/>
          <a:lstStyle/>
          <a:p>
            <a:r>
              <a:rPr lang="zh-CN" altLang="en-US" dirty="0" smtClean="0">
                <a:solidFill>
                  <a:schemeClr val="bg1"/>
                </a:solidFill>
              </a:rPr>
              <a:t>用例图</a:t>
            </a:r>
            <a:endParaRPr lang="en-US" altLang="zh-CN" dirty="0" smtClean="0">
              <a:solidFill>
                <a:schemeClr val="bg1"/>
              </a:solidFill>
            </a:endParaRPr>
          </a:p>
          <a:p>
            <a:r>
              <a:rPr lang="zh-CN" altLang="en-US" dirty="0">
                <a:solidFill>
                  <a:schemeClr val="bg1"/>
                </a:solidFill>
              </a:rPr>
              <a:t>静态</a:t>
            </a:r>
            <a:r>
              <a:rPr lang="zh-CN" altLang="en-US" dirty="0" smtClean="0">
                <a:solidFill>
                  <a:schemeClr val="bg1"/>
                </a:solidFill>
              </a:rPr>
              <a:t>图</a:t>
            </a:r>
            <a:endParaRPr lang="en-US" altLang="zh-CN" dirty="0" smtClean="0">
              <a:solidFill>
                <a:schemeClr val="bg1"/>
              </a:solidFill>
            </a:endParaRPr>
          </a:p>
          <a:p>
            <a:pPr lvl="1"/>
            <a:r>
              <a:rPr lang="zh-CN" altLang="en-US" dirty="0">
                <a:solidFill>
                  <a:schemeClr val="bg1"/>
                </a:solidFill>
              </a:rPr>
              <a:t>类</a:t>
            </a:r>
            <a:r>
              <a:rPr lang="zh-CN" altLang="en-US" dirty="0" smtClean="0">
                <a:solidFill>
                  <a:schemeClr val="bg1"/>
                </a:solidFill>
              </a:rPr>
              <a:t>图</a:t>
            </a:r>
            <a:endParaRPr lang="en-US" altLang="zh-CN" dirty="0" smtClean="0">
              <a:solidFill>
                <a:schemeClr val="bg1"/>
              </a:solidFill>
            </a:endParaRPr>
          </a:p>
          <a:p>
            <a:r>
              <a:rPr lang="zh-CN" altLang="en-US" dirty="0">
                <a:solidFill>
                  <a:schemeClr val="bg1"/>
                </a:solidFill>
              </a:rPr>
              <a:t>行为</a:t>
            </a:r>
            <a:r>
              <a:rPr lang="zh-CN" altLang="en-US" dirty="0" smtClean="0">
                <a:solidFill>
                  <a:schemeClr val="bg1"/>
                </a:solidFill>
              </a:rPr>
              <a:t>图</a:t>
            </a:r>
            <a:endParaRPr lang="en-US" altLang="zh-CN" dirty="0" smtClean="0">
              <a:solidFill>
                <a:schemeClr val="bg1"/>
              </a:solidFill>
            </a:endParaRPr>
          </a:p>
          <a:p>
            <a:pPr lvl="1"/>
            <a:r>
              <a:rPr lang="zh-CN" altLang="en-US" dirty="0">
                <a:solidFill>
                  <a:schemeClr val="bg1"/>
                </a:solidFill>
              </a:rPr>
              <a:t>顺序</a:t>
            </a:r>
            <a:r>
              <a:rPr lang="zh-CN" altLang="en-US" dirty="0" smtClean="0">
                <a:solidFill>
                  <a:schemeClr val="bg1"/>
                </a:solidFill>
              </a:rPr>
              <a:t>图</a:t>
            </a:r>
            <a:endParaRPr lang="en-US" altLang="zh-CN" dirty="0" smtClean="0">
              <a:solidFill>
                <a:schemeClr val="bg1"/>
              </a:solidFill>
            </a:endParaRPr>
          </a:p>
          <a:p>
            <a:pPr lvl="1"/>
            <a:r>
              <a:rPr lang="zh-CN" altLang="en-US" dirty="0" smtClean="0">
                <a:solidFill>
                  <a:schemeClr val="bg1"/>
                </a:solidFill>
              </a:rPr>
              <a:t>状态图</a:t>
            </a:r>
            <a:endParaRPr lang="en-US" altLang="zh-CN" dirty="0" smtClean="0">
              <a:solidFill>
                <a:schemeClr val="bg1"/>
              </a:solidFill>
            </a:endParaRPr>
          </a:p>
          <a:p>
            <a:endParaRPr lang="zh-CN" altLang="en-US" dirty="0">
              <a:solidFill>
                <a:schemeClr val="bg1"/>
              </a:solidFill>
            </a:endParaRPr>
          </a:p>
        </p:txBody>
      </p:sp>
      <p:pic>
        <p:nvPicPr>
          <p:cNvPr id="8" name="Picture 2" descr="E:\软件工程\gamelog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70" y="2163447"/>
            <a:ext cx="3447188" cy="251235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2298520"/>
            <a:ext cx="2524125" cy="43053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5795" y="2481507"/>
            <a:ext cx="2712589" cy="3737439"/>
          </a:xfrm>
          <a:prstGeom prst="rect">
            <a:avLst/>
          </a:prstGeom>
        </p:spPr>
      </p:pic>
    </p:spTree>
    <p:extLst>
      <p:ext uri="{BB962C8B-B14F-4D97-AF65-F5344CB8AC3E}">
        <p14:creationId xmlns:p14="http://schemas.microsoft.com/office/powerpoint/2010/main" val="20013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项目测试</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solidFill>
                <a:latin typeface="Microsoft YaHei UI"/>
              </a:rPr>
              <a:t>By </a:t>
            </a:r>
            <a:r>
              <a:rPr lang="en-US" altLang="zh-CN" sz="1200" i="1" dirty="0" err="1" smtClean="0">
                <a:solidFill>
                  <a:prstClr val="white"/>
                </a:solidFill>
                <a:latin typeface="Microsoft YaHei UI"/>
              </a:rPr>
              <a:t>HaTrick</a:t>
            </a:r>
            <a:r>
              <a:rPr lang="en-US" altLang="zh-CN" sz="1200" i="1" dirty="0" smtClean="0">
                <a:solidFill>
                  <a:prstClr val="white"/>
                </a:solidFill>
                <a:latin typeface="Microsoft YaHei UI"/>
              </a:rPr>
              <a:t> Group </a:t>
            </a:r>
            <a:r>
              <a:rPr lang="en-US" altLang="zh-CN" sz="1200" i="1" spc="300" dirty="0" smtClean="0">
                <a:solidFill>
                  <a:prstClr val="white"/>
                </a:solidFill>
                <a:latin typeface="Microsoft YaHei UI"/>
              </a:rPr>
              <a:t>.</a:t>
            </a:r>
            <a:r>
              <a:rPr lang="en-US" altLang="zh-CN" sz="1200" i="1" dirty="0" smtClean="0">
                <a:solidFill>
                  <a:prstClr val="white"/>
                </a:solidFill>
                <a:latin typeface="Microsoft YaHei UI"/>
              </a:rPr>
              <a:t> 8th Jun 2013.</a:t>
            </a:r>
            <a:endParaRPr lang="zh-CN" altLang="en-US" sz="1200" i="1" dirty="0">
              <a:solidFill>
                <a:prstClr val="white"/>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fontScale="92500" lnSpcReduction="10000"/>
          </a:bodyPr>
          <a:lstStyle/>
          <a:p>
            <a:r>
              <a:rPr lang="zh-CN" altLang="en-US" dirty="0">
                <a:solidFill>
                  <a:schemeClr val="bg1"/>
                </a:solidFill>
              </a:rPr>
              <a:t>单元测试</a:t>
            </a:r>
          </a:p>
          <a:p>
            <a:pPr lvl="1"/>
            <a:r>
              <a:rPr lang="zh-CN" altLang="en-US" dirty="0">
                <a:solidFill>
                  <a:schemeClr val="bg1"/>
                </a:solidFill>
              </a:rPr>
              <a:t>各个模块对具体功能进行细化的单元测试，例如测试图像爆炸效果。</a:t>
            </a:r>
          </a:p>
          <a:p>
            <a:r>
              <a:rPr lang="zh-CN" altLang="en-US" dirty="0">
                <a:solidFill>
                  <a:schemeClr val="bg1"/>
                </a:solidFill>
              </a:rPr>
              <a:t>集成测试</a:t>
            </a:r>
          </a:p>
          <a:p>
            <a:pPr lvl="1"/>
            <a:r>
              <a:rPr lang="zh-CN" altLang="en-US" dirty="0">
                <a:solidFill>
                  <a:schemeClr val="bg1"/>
                </a:solidFill>
              </a:rPr>
              <a:t>采用增量式集成测试，在每一层迭代完成后对各分支进行综合，并测试各个模块之间的协作。</a:t>
            </a:r>
          </a:p>
          <a:p>
            <a:r>
              <a:rPr lang="zh-CN" altLang="en-US" dirty="0">
                <a:solidFill>
                  <a:schemeClr val="bg1"/>
                </a:solidFill>
              </a:rPr>
              <a:t>系统测试</a:t>
            </a:r>
          </a:p>
          <a:p>
            <a:pPr lvl="1"/>
            <a:r>
              <a:rPr lang="zh-CN" altLang="en-US" dirty="0">
                <a:solidFill>
                  <a:schemeClr val="bg1"/>
                </a:solidFill>
              </a:rPr>
              <a:t>得到整合好的游戏系统后，在不同的软硬件支持环境以及测试人员等情况下进一步测试系统功能。</a:t>
            </a:r>
          </a:p>
        </p:txBody>
      </p:sp>
    </p:spTree>
    <p:extLst>
      <p:ext uri="{BB962C8B-B14F-4D97-AF65-F5344CB8AC3E}">
        <p14:creationId xmlns:p14="http://schemas.microsoft.com/office/powerpoint/2010/main" val="2613765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4308872"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简单</a:t>
            </a:r>
            <a:r>
              <a:rPr lang="en-US" altLang="zh-CN" sz="7200" dirty="0">
                <a:solidFill>
                  <a:srgbClr val="00A0EF"/>
                </a:solidFill>
                <a:latin typeface="Century" pitchFamily="18" charset="0"/>
                <a:cs typeface="Century" pitchFamily="18" charset="0"/>
              </a:rPr>
              <a:t>Demo</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Tree>
    <p:extLst>
      <p:ext uri="{BB962C8B-B14F-4D97-AF65-F5344CB8AC3E}">
        <p14:creationId xmlns:p14="http://schemas.microsoft.com/office/powerpoint/2010/main" val="2454500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276998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陆恒杨</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副标题 2"/>
          <p:cNvSpPr txBox="1">
            <a:spLocks/>
          </p:cNvSpPr>
          <p:nvPr/>
        </p:nvSpPr>
        <p:spPr>
          <a:xfrm>
            <a:off x="1646002" y="2084186"/>
            <a:ext cx="6400800" cy="8877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smtClean="0"/>
              <a:t>负责部分：图像显示分支</a:t>
            </a:r>
            <a:endParaRPr kumimoji="1" lang="zh-CN" altLang="en-US" dirty="0"/>
          </a:p>
        </p:txBody>
      </p:sp>
      <p:graphicFrame>
        <p:nvGraphicFramePr>
          <p:cNvPr id="8" name="图表 7"/>
          <p:cNvGraphicFramePr/>
          <p:nvPr>
            <p:extLst>
              <p:ext uri="{D42A27DB-BD31-4B8C-83A1-F6EECF244321}">
                <p14:modId xmlns:p14="http://schemas.microsoft.com/office/powerpoint/2010/main" val="2354241649"/>
              </p:ext>
            </p:extLst>
          </p:nvPr>
        </p:nvGraphicFramePr>
        <p:xfrm>
          <a:off x="1657040" y="2666335"/>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7517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开发过程中使用的工具</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457200" y="1600200"/>
            <a:ext cx="8229600" cy="4525963"/>
          </a:xfrm>
        </p:spPr>
        <p:txBody>
          <a:bodyPr/>
          <a:lstStyle/>
          <a:p>
            <a:r>
              <a:rPr kumimoji="1" lang="zh-CN" altLang="en-US" dirty="0" smtClean="0"/>
              <a:t>需求分析：</a:t>
            </a:r>
            <a:r>
              <a:rPr kumimoji="1" lang="en-US" altLang="zh-CN" dirty="0" smtClean="0"/>
              <a:t>Word</a:t>
            </a:r>
          </a:p>
          <a:p>
            <a:r>
              <a:rPr kumimoji="1" lang="zh-CN" altLang="en-US" dirty="0" smtClean="0"/>
              <a:t>代码编程：</a:t>
            </a:r>
            <a:r>
              <a:rPr kumimoji="1" lang="en-US" altLang="zh-CN" dirty="0" smtClean="0"/>
              <a:t>Eclipse</a:t>
            </a:r>
          </a:p>
          <a:p>
            <a:r>
              <a:rPr kumimoji="1" lang="zh-CN" altLang="en-US" dirty="0" smtClean="0"/>
              <a:t>项目管理：</a:t>
            </a:r>
            <a:r>
              <a:rPr kumimoji="1" lang="en-US" altLang="zh-CN" dirty="0" err="1" smtClean="0"/>
              <a:t>Git</a:t>
            </a:r>
            <a:endParaRPr kumimoji="1" lang="en-US" altLang="zh-CN" dirty="0" smtClean="0"/>
          </a:p>
          <a:p>
            <a:r>
              <a:rPr kumimoji="1" lang="zh-CN" altLang="en-US" dirty="0" smtClean="0"/>
              <a:t>图片处理：</a:t>
            </a:r>
            <a:r>
              <a:rPr kumimoji="1" lang="en-US" altLang="zh-CN" dirty="0" smtClean="0"/>
              <a:t>Photoshop</a:t>
            </a:r>
          </a:p>
          <a:p>
            <a:r>
              <a:rPr kumimoji="1" lang="zh-CN" altLang="en-US" dirty="0" smtClean="0"/>
              <a:t>测试部分：</a:t>
            </a:r>
            <a:r>
              <a:rPr kumimoji="1" lang="en-US" altLang="zh-CN" dirty="0" smtClean="0"/>
              <a:t>Excel</a:t>
            </a:r>
          </a:p>
          <a:p>
            <a:endParaRPr kumimoji="1" lang="zh-CN" altLang="en-US" dirty="0"/>
          </a:p>
        </p:txBody>
      </p:sp>
    </p:spTree>
    <p:extLst>
      <p:ext uri="{BB962C8B-B14F-4D97-AF65-F5344CB8AC3E}">
        <p14:creationId xmlns:p14="http://schemas.microsoft.com/office/powerpoint/2010/main" val="3983863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小组交流</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2063433"/>
            <a:ext cx="8229600" cy="4062730"/>
          </a:xfrm>
        </p:spPr>
        <p:txBody>
          <a:bodyPr/>
          <a:lstStyle/>
          <a:p>
            <a:r>
              <a:rPr kumimoji="1" lang="zh-CN" altLang="en-US" dirty="0" smtClean="0">
                <a:solidFill>
                  <a:schemeClr val="bg1"/>
                </a:solidFill>
              </a:rPr>
              <a:t>开发过程以小组面对面讨论为主</a:t>
            </a:r>
            <a:endParaRPr kumimoji="1" lang="en-US" altLang="zh-CN" dirty="0" smtClean="0">
              <a:solidFill>
                <a:schemeClr val="bg1"/>
              </a:solidFill>
            </a:endParaRPr>
          </a:p>
          <a:p>
            <a:pPr lvl="1"/>
            <a:r>
              <a:rPr kumimoji="1" lang="zh-CN" altLang="en-US" dirty="0" smtClean="0">
                <a:solidFill>
                  <a:schemeClr val="bg1"/>
                </a:solidFill>
              </a:rPr>
              <a:t>每周二晚参与到小组的开发中</a:t>
            </a:r>
            <a:endParaRPr kumimoji="1" lang="en-US" altLang="zh-CN" dirty="0" smtClean="0">
              <a:solidFill>
                <a:schemeClr val="bg1"/>
              </a:solidFill>
            </a:endParaRPr>
          </a:p>
          <a:p>
            <a:endParaRPr kumimoji="1" lang="en-US" altLang="zh-CN" dirty="0" smtClean="0">
              <a:solidFill>
                <a:schemeClr val="bg1"/>
              </a:solidFill>
            </a:endParaRPr>
          </a:p>
          <a:p>
            <a:r>
              <a:rPr kumimoji="1" lang="zh-CN" altLang="en-US" dirty="0" smtClean="0">
                <a:solidFill>
                  <a:schemeClr val="bg1"/>
                </a:solidFill>
              </a:rPr>
              <a:t>分支讨论</a:t>
            </a:r>
            <a:endParaRPr kumimoji="1" lang="en-US" altLang="zh-CN" dirty="0" smtClean="0">
              <a:solidFill>
                <a:schemeClr val="bg1"/>
              </a:solidFill>
            </a:endParaRPr>
          </a:p>
          <a:p>
            <a:pPr lvl="1"/>
            <a:r>
              <a:rPr kumimoji="1" lang="zh-CN" altLang="en-US" dirty="0" smtClean="0">
                <a:solidFill>
                  <a:schemeClr val="bg1"/>
                </a:solidFill>
              </a:rPr>
              <a:t>面对面与搭档讨论分支的设计与实现</a:t>
            </a:r>
            <a:endParaRPr kumimoji="1" lang="en-US" altLang="zh-CN" dirty="0" smtClean="0">
              <a:solidFill>
                <a:schemeClr val="bg1"/>
              </a:solidFill>
            </a:endParaRPr>
          </a:p>
          <a:p>
            <a:pPr marL="457200" lvl="1" indent="0">
              <a:buNone/>
            </a:pPr>
            <a:endParaRPr kumimoji="1" lang="en-US" altLang="zh-CN" dirty="0">
              <a:solidFill>
                <a:schemeClr val="bg1"/>
              </a:solidFill>
            </a:endParaRPr>
          </a:p>
          <a:p>
            <a:pPr marL="457200" lvl="1" indent="0">
              <a:buNone/>
            </a:pPr>
            <a:r>
              <a:rPr kumimoji="1" lang="zh-CN" altLang="en-US" dirty="0" smtClean="0">
                <a:solidFill>
                  <a:schemeClr val="bg1"/>
                </a:solidFill>
              </a:rPr>
              <a:t>沟通很重要</a:t>
            </a:r>
            <a:endParaRPr kumimoji="1" lang="en-US" altLang="zh-CN" dirty="0" smtClean="0">
              <a:solidFill>
                <a:schemeClr val="bg1"/>
              </a:solidFill>
            </a:endParaRPr>
          </a:p>
          <a:p>
            <a:pPr lvl="1"/>
            <a:endParaRPr kumimoji="1" lang="en-US" altLang="zh-CN" dirty="0">
              <a:solidFill>
                <a:schemeClr val="bg1"/>
              </a:solidFill>
            </a:endParaRPr>
          </a:p>
        </p:txBody>
      </p:sp>
    </p:spTree>
    <p:extLst>
      <p:ext uri="{BB962C8B-B14F-4D97-AF65-F5344CB8AC3E}">
        <p14:creationId xmlns:p14="http://schemas.microsoft.com/office/powerpoint/2010/main" val="524576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需求分析</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564904"/>
            <a:ext cx="8229600" cy="3561259"/>
          </a:xfrm>
        </p:spPr>
        <p:txBody>
          <a:bodyPr/>
          <a:lstStyle/>
          <a:p>
            <a:r>
              <a:rPr kumimoji="1" lang="zh-CN" altLang="en-US" dirty="0" smtClean="0"/>
              <a:t>需求分析的重要性</a:t>
            </a:r>
            <a:endParaRPr kumimoji="1" lang="en-US" altLang="zh-CN" dirty="0" smtClean="0"/>
          </a:p>
          <a:p>
            <a:pPr lvl="1"/>
            <a:r>
              <a:rPr kumimoji="1" lang="zh-CN" altLang="en-US" dirty="0" smtClean="0"/>
              <a:t>在实现前一定要与各个分支明确需求</a:t>
            </a:r>
            <a:endParaRPr kumimoji="1" lang="en-US" altLang="zh-CN" dirty="0" smtClean="0"/>
          </a:p>
          <a:p>
            <a:pPr lvl="2"/>
            <a:r>
              <a:rPr kumimoji="1" lang="en-US" altLang="zh-CN" dirty="0" smtClean="0"/>
              <a:t>E.g.</a:t>
            </a:r>
            <a:r>
              <a:rPr kumimoji="1" lang="zh-CN" altLang="en-US" dirty="0" smtClean="0"/>
              <a:t>地图层次的显示？</a:t>
            </a:r>
            <a:endParaRPr kumimoji="1" lang="en-US" altLang="zh-CN" dirty="0" smtClean="0"/>
          </a:p>
          <a:p>
            <a:pPr lvl="2"/>
            <a:r>
              <a:rPr kumimoji="1" lang="en-US" altLang="zh-CN" dirty="0" smtClean="0"/>
              <a:t>E.g.</a:t>
            </a:r>
            <a:r>
              <a:rPr kumimoji="1" lang="zh-CN" altLang="en-US" dirty="0" smtClean="0"/>
              <a:t>地图大小设置的问题？</a:t>
            </a:r>
            <a:endParaRPr kumimoji="1" lang="en-US" altLang="zh-CN" dirty="0" smtClean="0"/>
          </a:p>
          <a:p>
            <a:pPr lvl="2"/>
            <a:r>
              <a:rPr kumimoji="1" lang="en-US" altLang="zh-CN" dirty="0" smtClean="0"/>
              <a:t>E.g.</a:t>
            </a:r>
            <a:r>
              <a:rPr kumimoji="1" lang="zh-CN" altLang="en-US" dirty="0" smtClean="0"/>
              <a:t>动画效果的需求？</a:t>
            </a:r>
            <a:endParaRPr kumimoji="1" lang="en-US" altLang="zh-CN" dirty="0" smtClean="0"/>
          </a:p>
          <a:p>
            <a:pPr marL="457200" lvl="1" indent="0">
              <a:buNone/>
            </a:pPr>
            <a:endParaRPr kumimoji="1" lang="en-US" altLang="zh-CN" dirty="0" smtClean="0"/>
          </a:p>
          <a:p>
            <a:endParaRPr kumimoji="1" lang="en-US" altLang="zh-CN" dirty="0"/>
          </a:p>
          <a:p>
            <a:pPr marL="0" indent="0">
              <a:buNone/>
            </a:pPr>
            <a:endParaRPr kumimoji="1" lang="en-US" altLang="zh-CN" dirty="0" smtClean="0"/>
          </a:p>
          <a:p>
            <a:pPr lvl="1"/>
            <a:endParaRPr kumimoji="1" lang="en-US" altLang="zh-CN" dirty="0" smtClean="0"/>
          </a:p>
          <a:p>
            <a:pPr lvl="1"/>
            <a:endParaRPr kumimoji="1" lang="zh-CN" altLang="en-US" dirty="0"/>
          </a:p>
        </p:txBody>
      </p:sp>
    </p:spTree>
    <p:extLst>
      <p:ext uri="{BB962C8B-B14F-4D97-AF65-F5344CB8AC3E}">
        <p14:creationId xmlns:p14="http://schemas.microsoft.com/office/powerpoint/2010/main" val="52006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需求分析</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204864"/>
            <a:ext cx="8229600" cy="3921299"/>
          </a:xfrm>
        </p:spPr>
        <p:txBody>
          <a:bodyPr/>
          <a:lstStyle/>
          <a:p>
            <a:r>
              <a:rPr kumimoji="1" lang="en-US" altLang="en-US" dirty="0" smtClean="0">
                <a:latin typeface="+mn-ea"/>
              </a:rPr>
              <a:t>需求的变化性</a:t>
            </a:r>
          </a:p>
          <a:p>
            <a:pPr lvl="1"/>
            <a:r>
              <a:rPr kumimoji="1" lang="zh-CN" altLang="en-US" dirty="0" smtClean="0">
                <a:latin typeface="+mn-ea"/>
              </a:rPr>
              <a:t>开发过程随时面临需求的变更</a:t>
            </a:r>
            <a:endParaRPr kumimoji="1" lang="en-US" altLang="zh-CN" dirty="0" smtClean="0">
              <a:latin typeface="+mn-ea"/>
            </a:endParaRPr>
          </a:p>
          <a:p>
            <a:pPr lvl="2"/>
            <a:r>
              <a:rPr kumimoji="1" lang="en-US" altLang="zh-CN" dirty="0" smtClean="0"/>
              <a:t>E.g.</a:t>
            </a:r>
            <a:r>
              <a:rPr kumimoji="1" lang="zh-CN" altLang="en-US" dirty="0" smtClean="0"/>
              <a:t>显示玩家即时信息</a:t>
            </a:r>
            <a:endParaRPr kumimoji="1" lang="en-US" altLang="zh-CN" dirty="0" smtClean="0"/>
          </a:p>
          <a:p>
            <a:pPr lvl="2"/>
            <a:r>
              <a:rPr kumimoji="1" lang="en-US" altLang="zh-CN" dirty="0" smtClean="0"/>
              <a:t>E.g.</a:t>
            </a:r>
            <a:r>
              <a:rPr kumimoji="1" lang="zh-CN" altLang="en-US" dirty="0" smtClean="0"/>
              <a:t>显示角色血量（还未实现）</a:t>
            </a:r>
            <a:endParaRPr kumimoji="1" lang="en-US" altLang="zh-CN" dirty="0" smtClean="0"/>
          </a:p>
          <a:p>
            <a:pPr marL="457200" lvl="1" indent="0">
              <a:buNone/>
            </a:pPr>
            <a:endParaRPr kumimoji="1" lang="en-US" altLang="zh-CN" dirty="0" smtClean="0"/>
          </a:p>
          <a:p>
            <a:endParaRPr kumimoji="1" lang="en-US" altLang="zh-CN" dirty="0"/>
          </a:p>
          <a:p>
            <a:pPr marL="0" indent="0">
              <a:buNone/>
            </a:pPr>
            <a:endParaRPr kumimoji="1" lang="en-US" altLang="zh-CN" dirty="0" smtClean="0"/>
          </a:p>
          <a:p>
            <a:pPr lvl="1"/>
            <a:endParaRPr kumimoji="1" lang="en-US" altLang="zh-CN" dirty="0" smtClean="0"/>
          </a:p>
          <a:p>
            <a:pPr lvl="1"/>
            <a:endParaRPr kumimoji="1" lang="zh-CN" altLang="en-US" dirty="0"/>
          </a:p>
        </p:txBody>
      </p:sp>
    </p:spTree>
    <p:extLst>
      <p:ext uri="{BB962C8B-B14F-4D97-AF65-F5344CB8AC3E}">
        <p14:creationId xmlns:p14="http://schemas.microsoft.com/office/powerpoint/2010/main" val="4171359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设计阶段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fontScale="92500" lnSpcReduction="10000"/>
          </a:bodyPr>
          <a:lstStyle/>
          <a:p>
            <a:r>
              <a:rPr kumimoji="1" lang="zh-CN" altLang="en-US" dirty="0" smtClean="0"/>
              <a:t>从需求阶段转换而来，逐步求精</a:t>
            </a:r>
            <a:endParaRPr kumimoji="1" lang="en-US" altLang="zh-CN" dirty="0" smtClean="0"/>
          </a:p>
          <a:p>
            <a:pPr lvl="1"/>
            <a:r>
              <a:rPr kumimoji="1" lang="zh-CN" altLang="en-US" dirty="0" smtClean="0"/>
              <a:t>第一步：初步设计</a:t>
            </a:r>
            <a:endParaRPr kumimoji="1" lang="en-US" altLang="zh-CN" dirty="0" smtClean="0"/>
          </a:p>
          <a:p>
            <a:pPr lvl="2"/>
            <a:r>
              <a:rPr kumimoji="1" lang="zh-CN" altLang="en-US" dirty="0" smtClean="0"/>
              <a:t>框架：</a:t>
            </a:r>
            <a:r>
              <a:rPr kumimoji="1" lang="en-US" altLang="zh-CN" dirty="0" smtClean="0"/>
              <a:t>Slick2D</a:t>
            </a:r>
          </a:p>
          <a:p>
            <a:pPr lvl="1"/>
            <a:endParaRPr kumimoji="1" lang="en-US" altLang="zh-CN" dirty="0" smtClean="0"/>
          </a:p>
          <a:p>
            <a:pPr lvl="1"/>
            <a:r>
              <a:rPr kumimoji="1" lang="zh-CN" altLang="en-US" dirty="0" smtClean="0"/>
              <a:t>第二步：详细设计</a:t>
            </a:r>
            <a:endParaRPr kumimoji="1" lang="en-US" altLang="zh-CN" dirty="0" smtClean="0"/>
          </a:p>
          <a:p>
            <a:pPr lvl="2"/>
            <a:r>
              <a:rPr kumimoji="1" lang="zh-CN" altLang="en-US" dirty="0" smtClean="0"/>
              <a:t>模块的设计：负责图像显示模块</a:t>
            </a:r>
            <a:endParaRPr kumimoji="1" lang="en-US" altLang="zh-CN" dirty="0" smtClean="0"/>
          </a:p>
          <a:p>
            <a:pPr lvl="2"/>
            <a:r>
              <a:rPr kumimoji="1" lang="zh-CN" altLang="en-US" dirty="0" smtClean="0"/>
              <a:t>接口的设计：主要与游戏逻辑模块有交互，接收地图信息、人物信息</a:t>
            </a:r>
            <a:endParaRPr kumimoji="1" lang="en-US" altLang="zh-CN" dirty="0" smtClean="0"/>
          </a:p>
          <a:p>
            <a:pPr lvl="2"/>
            <a:r>
              <a:rPr kumimoji="1" lang="zh-CN" altLang="en-US" dirty="0" smtClean="0"/>
              <a:t>功能细化：地图层次设计、深度机制、</a:t>
            </a:r>
            <a:r>
              <a:rPr kumimoji="1" lang="en-US" altLang="zh-CN" dirty="0" smtClean="0"/>
              <a:t>Camera</a:t>
            </a:r>
            <a:r>
              <a:rPr kumimoji="1" lang="zh-CN" altLang="en-US" dirty="0" smtClean="0"/>
              <a:t>机制、动画机制、信息显示</a:t>
            </a:r>
            <a:endParaRPr kumimoji="1" lang="en-US" altLang="zh-CN" dirty="0" smtClean="0"/>
          </a:p>
          <a:p>
            <a:pPr lvl="2"/>
            <a:endParaRPr kumimoji="1" lang="en-US" altLang="zh-CN" dirty="0" smtClean="0"/>
          </a:p>
          <a:p>
            <a:pPr lvl="2"/>
            <a:endParaRPr kumimoji="1" lang="en-US" altLang="zh-CN" dirty="0" smtClean="0"/>
          </a:p>
          <a:p>
            <a:endParaRPr kumimoji="1" lang="zh-CN" altLang="en-US" dirty="0"/>
          </a:p>
        </p:txBody>
      </p:sp>
    </p:spTree>
    <p:extLst>
      <p:ext uri="{BB962C8B-B14F-4D97-AF65-F5344CB8AC3E}">
        <p14:creationId xmlns:p14="http://schemas.microsoft.com/office/powerpoint/2010/main" val="3360440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项目特色</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457200" y="1600200"/>
            <a:ext cx="8229600" cy="4525963"/>
          </a:xfrm>
        </p:spPr>
        <p:txBody>
          <a:bodyPr/>
          <a:lstStyle/>
          <a:p>
            <a:r>
              <a:rPr lang="zh-CN" altLang="en-US" dirty="0" smtClean="0"/>
              <a:t>采用敏捷开发模型</a:t>
            </a:r>
            <a:endParaRPr lang="en-US" altLang="zh-CN" dirty="0" smtClean="0"/>
          </a:p>
          <a:p>
            <a:r>
              <a:rPr lang="zh-CN" altLang="en-US" dirty="0" smtClean="0"/>
              <a:t>采用</a:t>
            </a:r>
            <a:r>
              <a:rPr lang="en-US" altLang="zh-CN" dirty="0" err="1" smtClean="0"/>
              <a:t>Git</a:t>
            </a:r>
            <a:r>
              <a:rPr lang="zh-CN" altLang="en-US" dirty="0" smtClean="0"/>
              <a:t>进行项目管理</a:t>
            </a:r>
            <a:endParaRPr lang="en-US" altLang="zh-CN" dirty="0" smtClean="0"/>
          </a:p>
          <a:p>
            <a:r>
              <a:rPr lang="zh-CN" altLang="en-US" dirty="0" smtClean="0"/>
              <a:t>支持</a:t>
            </a:r>
            <a:r>
              <a:rPr lang="zh-CN" altLang="en-US" dirty="0"/>
              <a:t>跨平台运行</a:t>
            </a:r>
            <a:r>
              <a:rPr lang="en-US" altLang="zh-CN" dirty="0"/>
              <a:t>(Windows</a:t>
            </a:r>
            <a:r>
              <a:rPr lang="zh-CN" altLang="en-US" dirty="0"/>
              <a:t>、</a:t>
            </a:r>
            <a:r>
              <a:rPr lang="en-US" altLang="zh-CN" dirty="0"/>
              <a:t>Linux</a:t>
            </a:r>
            <a:r>
              <a:rPr lang="zh-CN" altLang="en-US" dirty="0"/>
              <a:t>、</a:t>
            </a:r>
            <a:r>
              <a:rPr lang="en-US" altLang="zh-CN" dirty="0"/>
              <a:t>Mac OS</a:t>
            </a:r>
            <a:r>
              <a:rPr lang="en-US" altLang="zh-CN" dirty="0" smtClean="0"/>
              <a:t>)</a:t>
            </a:r>
          </a:p>
          <a:p>
            <a:r>
              <a:rPr lang="zh-CN" altLang="en-US" dirty="0" smtClean="0"/>
              <a:t>编码在整体流程中所占比重较少</a:t>
            </a:r>
            <a:endParaRPr lang="en-US" altLang="zh-CN" dirty="0" smtClean="0"/>
          </a:p>
          <a:p>
            <a:pPr lvl="1"/>
            <a:r>
              <a:rPr lang="zh-CN" altLang="en-US" dirty="0" smtClean="0">
                <a:solidFill>
                  <a:srgbClr val="EC0289"/>
                </a:solidFill>
              </a:rPr>
              <a:t>仍然达到</a:t>
            </a:r>
            <a:r>
              <a:rPr lang="en-US" altLang="zh-CN" dirty="0" smtClean="0">
                <a:solidFill>
                  <a:srgbClr val="EC0289"/>
                </a:solidFill>
              </a:rPr>
              <a:t>5000+LOC</a:t>
            </a:r>
          </a:p>
          <a:p>
            <a:endParaRPr lang="zh-CN" altLang="en-US" dirty="0"/>
          </a:p>
        </p:txBody>
      </p:sp>
    </p:spTree>
    <p:extLst>
      <p:ext uri="{BB962C8B-B14F-4D97-AF65-F5344CB8AC3E}">
        <p14:creationId xmlns:p14="http://schemas.microsoft.com/office/powerpoint/2010/main" val="52350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实现阶段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2063433"/>
            <a:ext cx="8229600" cy="4062730"/>
          </a:xfrm>
        </p:spPr>
        <p:txBody>
          <a:bodyPr/>
          <a:lstStyle/>
          <a:p>
            <a:r>
              <a:rPr kumimoji="1" lang="zh-CN" altLang="en-US" dirty="0" smtClean="0">
                <a:solidFill>
                  <a:schemeClr val="bg1"/>
                </a:solidFill>
              </a:rPr>
              <a:t>前期准备</a:t>
            </a:r>
            <a:endParaRPr kumimoji="1" lang="en-US" altLang="zh-CN" dirty="0" smtClean="0">
              <a:solidFill>
                <a:schemeClr val="bg1"/>
              </a:solidFill>
            </a:endParaRPr>
          </a:p>
          <a:p>
            <a:pPr lvl="1"/>
            <a:r>
              <a:rPr kumimoji="1" lang="zh-CN" altLang="en-US" dirty="0" smtClean="0">
                <a:solidFill>
                  <a:schemeClr val="bg1"/>
                </a:solidFill>
              </a:rPr>
              <a:t>搜索地图、物品、人物素材</a:t>
            </a:r>
            <a:endParaRPr kumimoji="1" lang="en-US" altLang="zh-CN" dirty="0" smtClean="0">
              <a:solidFill>
                <a:schemeClr val="bg1"/>
              </a:solidFill>
            </a:endParaRPr>
          </a:p>
          <a:p>
            <a:pPr lvl="1"/>
            <a:r>
              <a:rPr kumimoji="1" lang="zh-CN" altLang="en-US" dirty="0" smtClean="0">
                <a:solidFill>
                  <a:schemeClr val="bg1"/>
                </a:solidFill>
              </a:rPr>
              <a:t>图片处理：裁剪、抠图、拼图</a:t>
            </a:r>
            <a:endParaRPr kumimoji="1" lang="en-US" altLang="zh-CN" dirty="0" smtClean="0">
              <a:solidFill>
                <a:schemeClr val="bg1"/>
              </a:solidFill>
            </a:endParaRPr>
          </a:p>
          <a:p>
            <a:pPr lvl="1"/>
            <a:r>
              <a:rPr kumimoji="1" lang="zh-CN" altLang="en-US" dirty="0" smtClean="0">
                <a:solidFill>
                  <a:schemeClr val="bg1"/>
                </a:solidFill>
              </a:rPr>
              <a:t>设计地图</a:t>
            </a:r>
            <a:endParaRPr kumimoji="1" lang="en-US" altLang="zh-CN" dirty="0" smtClean="0">
              <a:solidFill>
                <a:schemeClr val="bg1"/>
              </a:solidFill>
            </a:endParaRPr>
          </a:p>
          <a:p>
            <a:pPr marL="457200" lvl="1" indent="0">
              <a:buNone/>
            </a:pPr>
            <a:endParaRPr kumimoji="1" lang="en-US" altLang="zh-CN" dirty="0" smtClean="0">
              <a:solidFill>
                <a:schemeClr val="bg1"/>
              </a:solidFill>
            </a:endParaRPr>
          </a:p>
          <a:p>
            <a:pPr marL="457200" lvl="1" indent="0">
              <a:buNone/>
            </a:pPr>
            <a:endParaRPr kumimoji="1" lang="en-US" altLang="zh-CN" dirty="0" smtClean="0">
              <a:solidFill>
                <a:schemeClr val="bg1"/>
              </a:solidFill>
            </a:endParaRPr>
          </a:p>
        </p:txBody>
      </p:sp>
      <p:pic>
        <p:nvPicPr>
          <p:cNvPr id="8" name="图片 7" descr="屏幕快照 2013-06-07 下午11.42.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134" y="4789725"/>
            <a:ext cx="698500" cy="660400"/>
          </a:xfrm>
          <a:prstGeom prst="rect">
            <a:avLst/>
          </a:prstGeom>
        </p:spPr>
      </p:pic>
      <p:pic>
        <p:nvPicPr>
          <p:cNvPr id="9" name="图片 8" descr="屏幕快照 2013-06-07 下午11.41.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3703591"/>
            <a:ext cx="2759163" cy="2968720"/>
          </a:xfrm>
          <a:prstGeom prst="rect">
            <a:avLst/>
          </a:prstGeom>
        </p:spPr>
      </p:pic>
      <p:sp>
        <p:nvSpPr>
          <p:cNvPr id="11" name="虚尾箭头 10"/>
          <p:cNvSpPr/>
          <p:nvPr/>
        </p:nvSpPr>
        <p:spPr>
          <a:xfrm>
            <a:off x="3076135" y="5056283"/>
            <a:ext cx="1410990" cy="266558"/>
          </a:xfrm>
          <a:prstGeom prst="stripedRigh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17530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实现阶段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fontScale="92500" lnSpcReduction="10000"/>
          </a:bodyPr>
          <a:lstStyle/>
          <a:p>
            <a:r>
              <a:rPr kumimoji="1" lang="zh-CN" altLang="en-US" dirty="0" smtClean="0">
                <a:solidFill>
                  <a:schemeClr val="bg1"/>
                </a:solidFill>
              </a:rPr>
              <a:t>代码编写</a:t>
            </a:r>
            <a:endParaRPr kumimoji="1" lang="en-US" altLang="zh-CN" dirty="0" smtClean="0">
              <a:solidFill>
                <a:schemeClr val="bg1"/>
              </a:solidFill>
            </a:endParaRPr>
          </a:p>
          <a:p>
            <a:pPr marL="0" indent="0">
              <a:buNone/>
            </a:pPr>
            <a:r>
              <a:rPr kumimoji="1" lang="zh-CN" altLang="zh-CN" dirty="0">
                <a:solidFill>
                  <a:schemeClr val="bg1"/>
                </a:solidFill>
              </a:rPr>
              <a:t>——</a:t>
            </a:r>
            <a:r>
              <a:rPr kumimoji="1" lang="zh-CN" altLang="en-US" dirty="0" smtClean="0">
                <a:solidFill>
                  <a:schemeClr val="bg1"/>
                </a:solidFill>
              </a:rPr>
              <a:t>根据需求、设计完善框架</a:t>
            </a:r>
            <a:endParaRPr kumimoji="1" lang="en-US" altLang="zh-CN" dirty="0" smtClean="0">
              <a:solidFill>
                <a:schemeClr val="bg1"/>
              </a:solidFill>
            </a:endParaRPr>
          </a:p>
          <a:p>
            <a:pPr lvl="1"/>
            <a:r>
              <a:rPr kumimoji="1" lang="zh-CN" altLang="en-US" dirty="0" smtClean="0">
                <a:solidFill>
                  <a:schemeClr val="bg1"/>
                </a:solidFill>
              </a:rPr>
              <a:t>地图加载：分为地板、炸弹、</a:t>
            </a:r>
            <a:r>
              <a:rPr kumimoji="1" lang="zh-CN" altLang="en-US" dirty="0">
                <a:solidFill>
                  <a:schemeClr val="bg1"/>
                </a:solidFill>
              </a:rPr>
              <a:t>道</a:t>
            </a:r>
            <a:r>
              <a:rPr kumimoji="1" lang="zh-CN" altLang="en-US" dirty="0" smtClean="0">
                <a:solidFill>
                  <a:schemeClr val="bg1"/>
                </a:solidFill>
              </a:rPr>
              <a:t>具、地图元素</a:t>
            </a:r>
            <a:r>
              <a:rPr kumimoji="1" lang="en-US" altLang="zh-CN" dirty="0" smtClean="0">
                <a:solidFill>
                  <a:schemeClr val="bg1"/>
                </a:solidFill>
              </a:rPr>
              <a:t>+</a:t>
            </a:r>
            <a:r>
              <a:rPr kumimoji="1" lang="zh-CN" altLang="en-US" dirty="0" smtClean="0">
                <a:solidFill>
                  <a:schemeClr val="bg1"/>
                </a:solidFill>
              </a:rPr>
              <a:t>人物、特效五层</a:t>
            </a:r>
            <a:endParaRPr kumimoji="1" lang="en-US" altLang="zh-CN" dirty="0" smtClean="0">
              <a:solidFill>
                <a:schemeClr val="bg1"/>
              </a:solidFill>
            </a:endParaRPr>
          </a:p>
          <a:p>
            <a:pPr lvl="1"/>
            <a:r>
              <a:rPr kumimoji="1" lang="en-US" altLang="zh-CN" dirty="0" smtClean="0">
                <a:solidFill>
                  <a:schemeClr val="bg1"/>
                </a:solidFill>
              </a:rPr>
              <a:t>Camera</a:t>
            </a:r>
            <a:r>
              <a:rPr kumimoji="1" lang="zh-CN" altLang="en-US" dirty="0" smtClean="0">
                <a:solidFill>
                  <a:schemeClr val="bg1"/>
                </a:solidFill>
              </a:rPr>
              <a:t>机制：通过坐标转换实现地图随用户视角转变</a:t>
            </a:r>
            <a:endParaRPr kumimoji="1" lang="en-US" altLang="zh-CN" dirty="0" smtClean="0">
              <a:solidFill>
                <a:schemeClr val="bg1"/>
              </a:solidFill>
            </a:endParaRPr>
          </a:p>
          <a:p>
            <a:pPr lvl="1"/>
            <a:r>
              <a:rPr kumimoji="1" lang="zh-CN" altLang="en-US" dirty="0" smtClean="0">
                <a:solidFill>
                  <a:schemeClr val="bg1"/>
                </a:solidFill>
              </a:rPr>
              <a:t>角色信息显示：通过</a:t>
            </a:r>
            <a:r>
              <a:rPr lang="en-US" altLang="zh-CN" dirty="0" err="1" smtClean="0">
                <a:solidFill>
                  <a:schemeClr val="bg1"/>
                </a:solidFill>
              </a:rPr>
              <a:t>HTextField</a:t>
            </a:r>
            <a:r>
              <a:rPr lang="zh-CN" altLang="en-US" dirty="0" smtClean="0">
                <a:solidFill>
                  <a:schemeClr val="bg1"/>
                </a:solidFill>
              </a:rPr>
              <a:t>类实现（已测试，还未投入</a:t>
            </a:r>
            <a:r>
              <a:rPr lang="en-US" altLang="zh-CN" dirty="0" smtClean="0">
                <a:solidFill>
                  <a:schemeClr val="bg1"/>
                </a:solidFill>
              </a:rPr>
              <a:t>Demo</a:t>
            </a:r>
            <a:r>
              <a:rPr lang="zh-CN" altLang="en-US" dirty="0" smtClean="0">
                <a:solidFill>
                  <a:schemeClr val="bg1"/>
                </a:solidFill>
              </a:rPr>
              <a:t>版使用）</a:t>
            </a:r>
            <a:endParaRPr lang="en-US" altLang="zh-CN" dirty="0" smtClean="0">
              <a:solidFill>
                <a:schemeClr val="bg1"/>
              </a:solidFill>
            </a:endParaRPr>
          </a:p>
          <a:p>
            <a:pPr lvl="1"/>
            <a:r>
              <a:rPr kumimoji="1" lang="zh-CN" altLang="en-US" dirty="0" smtClean="0">
                <a:solidFill>
                  <a:schemeClr val="bg1"/>
                </a:solidFill>
              </a:rPr>
              <a:t>动画效果：通过每秒</a:t>
            </a:r>
            <a:r>
              <a:rPr kumimoji="1" lang="en-US" altLang="zh-CN" dirty="0" smtClean="0">
                <a:solidFill>
                  <a:schemeClr val="bg1"/>
                </a:solidFill>
              </a:rPr>
              <a:t>30</a:t>
            </a:r>
            <a:r>
              <a:rPr kumimoji="1" lang="zh-CN" altLang="en-US" dirty="0" smtClean="0">
                <a:solidFill>
                  <a:schemeClr val="bg1"/>
                </a:solidFill>
              </a:rPr>
              <a:t>帧图片的定时播放</a:t>
            </a:r>
            <a:endParaRPr kumimoji="1" lang="zh-CN" altLang="en-US"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09869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实现阶段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pic>
        <p:nvPicPr>
          <p:cNvPr id="7" name="内容占位符 3" descr="CG425LR7MR82K8{A_]I}DF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14708" r="21163" b="14708"/>
          <a:stretch/>
        </p:blipFill>
        <p:spPr>
          <a:xfrm>
            <a:off x="2123728" y="2492896"/>
            <a:ext cx="5208320" cy="3633267"/>
          </a:xfrm>
        </p:spPr>
      </p:pic>
    </p:spTree>
    <p:extLst>
      <p:ext uri="{BB962C8B-B14F-4D97-AF65-F5344CB8AC3E}">
        <p14:creationId xmlns:p14="http://schemas.microsoft.com/office/powerpoint/2010/main" val="625867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实现阶段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pic>
        <p:nvPicPr>
          <p:cNvPr id="7" name="内容占位符 8" descr="屏幕快照 2013-06-08 上午1.04.18.png"/>
          <p:cNvPicPr>
            <a:picLocks noGrp="1" noChangeAspect="1"/>
          </p:cNvPicPr>
          <p:nvPr>
            <p:ph idx="1"/>
          </p:nvPr>
        </p:nvPicPr>
        <p:blipFill>
          <a:blip r:embed="rId3">
            <a:extLst>
              <a:ext uri="{28A0092B-C50C-407E-A947-70E740481C1C}">
                <a14:useLocalDpi xmlns:a14="http://schemas.microsoft.com/office/drawing/2010/main" val="0"/>
              </a:ext>
            </a:extLst>
          </a:blip>
          <a:srcRect l="-194060" r="-194060"/>
          <a:stretch>
            <a:fillRect/>
          </a:stretch>
        </p:blipFill>
        <p:spPr>
          <a:xfrm>
            <a:off x="-1380480" y="2292602"/>
            <a:ext cx="7384330" cy="4061097"/>
          </a:xfrm>
        </p:spPr>
      </p:pic>
      <p:pic>
        <p:nvPicPr>
          <p:cNvPr id="8" name="图片 7" descr="CG425LR7MR82K8{A_]I}DFS.jpg"/>
          <p:cNvPicPr>
            <a:picLocks noChangeAspect="1"/>
          </p:cNvPicPr>
          <p:nvPr/>
        </p:nvPicPr>
        <p:blipFill rotWithShape="1">
          <a:blip r:embed="rId4">
            <a:extLst>
              <a:ext uri="{28A0092B-C50C-407E-A947-70E740481C1C}">
                <a14:useLocalDpi xmlns:a14="http://schemas.microsoft.com/office/drawing/2010/main" val="0"/>
              </a:ext>
            </a:extLst>
          </a:blip>
          <a:srcRect t="25385" r="29083" b="33460"/>
          <a:stretch/>
        </p:blipFill>
        <p:spPr>
          <a:xfrm>
            <a:off x="3700460" y="2245562"/>
            <a:ext cx="3822896" cy="1728591"/>
          </a:xfrm>
          <a:prstGeom prst="rect">
            <a:avLst/>
          </a:prstGeom>
        </p:spPr>
      </p:pic>
      <p:pic>
        <p:nvPicPr>
          <p:cNvPr id="9" name="图片 8" descr="68$Z86X]{[0V(~R%[C_0GTE.jpg"/>
          <p:cNvPicPr>
            <a:picLocks noChangeAspect="1"/>
          </p:cNvPicPr>
          <p:nvPr/>
        </p:nvPicPr>
        <p:blipFill rotWithShape="1">
          <a:blip r:embed="rId5">
            <a:extLst>
              <a:ext uri="{28A0092B-C50C-407E-A947-70E740481C1C}">
                <a14:useLocalDpi xmlns:a14="http://schemas.microsoft.com/office/drawing/2010/main" val="0"/>
              </a:ext>
            </a:extLst>
          </a:blip>
          <a:srcRect l="32726" t="28331" b="32359"/>
          <a:stretch/>
        </p:blipFill>
        <p:spPr>
          <a:xfrm>
            <a:off x="3700466" y="4617029"/>
            <a:ext cx="3822896" cy="1740470"/>
          </a:xfrm>
          <a:prstGeom prst="rect">
            <a:avLst/>
          </a:prstGeom>
        </p:spPr>
      </p:pic>
    </p:spTree>
    <p:extLst>
      <p:ext uri="{BB962C8B-B14F-4D97-AF65-F5344CB8AC3E}">
        <p14:creationId xmlns:p14="http://schemas.microsoft.com/office/powerpoint/2010/main" val="2055303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实现阶段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lnSpcReduction="10000"/>
          </a:bodyPr>
          <a:lstStyle/>
          <a:p>
            <a:r>
              <a:rPr kumimoji="1" lang="zh-CN" altLang="en-US" dirty="0" smtClean="0">
                <a:solidFill>
                  <a:schemeClr val="bg1"/>
                </a:solidFill>
              </a:rPr>
              <a:t>分工效果</a:t>
            </a:r>
            <a:endParaRPr kumimoji="1" lang="en-US" altLang="zh-CN" dirty="0">
              <a:solidFill>
                <a:schemeClr val="bg1"/>
              </a:solidFill>
            </a:endParaRPr>
          </a:p>
          <a:p>
            <a:pPr lvl="1"/>
            <a:r>
              <a:rPr kumimoji="1" lang="zh-CN" altLang="en-US" dirty="0" smtClean="0">
                <a:solidFill>
                  <a:schemeClr val="bg1"/>
                </a:solidFill>
              </a:rPr>
              <a:t>优点：</a:t>
            </a:r>
            <a:endParaRPr kumimoji="1" lang="en-US" altLang="zh-CN" dirty="0" smtClean="0">
              <a:solidFill>
                <a:schemeClr val="bg1"/>
              </a:solidFill>
            </a:endParaRPr>
          </a:p>
          <a:p>
            <a:pPr lvl="2"/>
            <a:r>
              <a:rPr kumimoji="1" lang="zh-CN" altLang="en-US" dirty="0" smtClean="0">
                <a:solidFill>
                  <a:schemeClr val="bg1"/>
                </a:solidFill>
              </a:rPr>
              <a:t>有了框架代码，不用对整体有过于细节的了解，能够更专注的实现具体功能</a:t>
            </a:r>
            <a:endParaRPr kumimoji="1" lang="en-US" altLang="zh-CN" dirty="0" smtClean="0">
              <a:solidFill>
                <a:schemeClr val="bg1"/>
              </a:solidFill>
            </a:endParaRPr>
          </a:p>
          <a:p>
            <a:pPr lvl="2"/>
            <a:r>
              <a:rPr kumimoji="1" lang="zh-CN" altLang="en-US" dirty="0" smtClean="0">
                <a:solidFill>
                  <a:schemeClr val="bg1"/>
                </a:solidFill>
              </a:rPr>
              <a:t>分工明确，提高了开发效率</a:t>
            </a:r>
            <a:endParaRPr kumimoji="1" lang="en-US" altLang="zh-CN" dirty="0" smtClean="0">
              <a:solidFill>
                <a:schemeClr val="bg1"/>
              </a:solidFill>
            </a:endParaRPr>
          </a:p>
          <a:p>
            <a:pPr marL="457200" lvl="1" indent="0">
              <a:buNone/>
            </a:pPr>
            <a:endParaRPr kumimoji="1" lang="en-US" altLang="zh-CN" dirty="0" smtClean="0">
              <a:solidFill>
                <a:schemeClr val="bg1"/>
              </a:solidFill>
            </a:endParaRPr>
          </a:p>
          <a:p>
            <a:pPr lvl="1"/>
            <a:r>
              <a:rPr kumimoji="1" lang="zh-CN" altLang="en-US" dirty="0" smtClean="0">
                <a:solidFill>
                  <a:schemeClr val="bg1"/>
                </a:solidFill>
              </a:rPr>
              <a:t>缺点：</a:t>
            </a:r>
            <a:endParaRPr kumimoji="1" lang="en-US" altLang="zh-CN" dirty="0" smtClean="0">
              <a:solidFill>
                <a:schemeClr val="bg1"/>
              </a:solidFill>
            </a:endParaRPr>
          </a:p>
          <a:p>
            <a:pPr lvl="2"/>
            <a:r>
              <a:rPr kumimoji="1" lang="zh-CN" altLang="en-US" dirty="0" smtClean="0">
                <a:solidFill>
                  <a:schemeClr val="bg1"/>
                </a:solidFill>
              </a:rPr>
              <a:t>缺乏对整体的认识</a:t>
            </a:r>
            <a:endParaRPr kumimoji="1" lang="en-US" altLang="zh-CN" dirty="0" smtClean="0">
              <a:solidFill>
                <a:schemeClr val="bg1"/>
              </a:solidFill>
            </a:endParaRPr>
          </a:p>
          <a:p>
            <a:pPr lvl="2"/>
            <a:r>
              <a:rPr kumimoji="1" lang="zh-CN" altLang="en-US" dirty="0" smtClean="0">
                <a:solidFill>
                  <a:schemeClr val="bg1"/>
                </a:solidFill>
              </a:rPr>
              <a:t>对于某些框架的使用方法不熟悉，需要询问搭档</a:t>
            </a:r>
            <a:endParaRPr kumimoji="1" lang="zh-CN" altLang="en-US" dirty="0">
              <a:solidFill>
                <a:schemeClr val="bg1"/>
              </a:solidFill>
            </a:endParaRPr>
          </a:p>
        </p:txBody>
      </p:sp>
    </p:spTree>
    <p:extLst>
      <p:ext uri="{BB962C8B-B14F-4D97-AF65-F5344CB8AC3E}">
        <p14:creationId xmlns:p14="http://schemas.microsoft.com/office/powerpoint/2010/main" val="3326764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测试阶段</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457200" y="1600200"/>
            <a:ext cx="8229600" cy="4797203"/>
          </a:xfrm>
        </p:spPr>
        <p:txBody>
          <a:bodyPr>
            <a:normAutofit fontScale="92500" lnSpcReduction="20000"/>
          </a:bodyPr>
          <a:lstStyle/>
          <a:p>
            <a:r>
              <a:rPr kumimoji="1" lang="zh-CN" altLang="en-US" dirty="0" smtClean="0"/>
              <a:t>重点：功能测试（黑盒测试）</a:t>
            </a:r>
            <a:endParaRPr kumimoji="1" lang="en-US" altLang="zh-CN" dirty="0" smtClean="0"/>
          </a:p>
          <a:p>
            <a:endParaRPr kumimoji="1" lang="en-US" altLang="zh-CN" dirty="0"/>
          </a:p>
          <a:p>
            <a:pPr marL="0" indent="0">
              <a:buNone/>
            </a:pPr>
            <a:r>
              <a:rPr kumimoji="1" lang="zh-CN" altLang="en-US" dirty="0" smtClean="0">
                <a:latin typeface="+mn-ea"/>
              </a:rPr>
              <a:t>个人开展了单元测试</a:t>
            </a:r>
            <a:r>
              <a:rPr kumimoji="1" lang="zh-CN" altLang="en-US" dirty="0" smtClean="0"/>
              <a:t>：</a:t>
            </a:r>
            <a:endParaRPr kumimoji="1" lang="en-US" altLang="zh-CN" dirty="0" smtClean="0"/>
          </a:p>
          <a:p>
            <a:pPr lvl="1"/>
            <a:r>
              <a:rPr kumimoji="1" lang="zh-CN" altLang="en-US" dirty="0" smtClean="0"/>
              <a:t>人物显示</a:t>
            </a:r>
            <a:endParaRPr kumimoji="1" lang="en-US" altLang="zh-CN" dirty="0" smtClean="0"/>
          </a:p>
          <a:p>
            <a:pPr lvl="1"/>
            <a:r>
              <a:rPr kumimoji="1" lang="en-US" altLang="en-US" dirty="0" smtClean="0"/>
              <a:t>移动测试</a:t>
            </a:r>
          </a:p>
          <a:p>
            <a:pPr lvl="1"/>
            <a:r>
              <a:rPr kumimoji="1" lang="en-US" altLang="en-US" dirty="0" smtClean="0"/>
              <a:t>动画效果</a:t>
            </a:r>
          </a:p>
          <a:p>
            <a:pPr lvl="1"/>
            <a:r>
              <a:rPr kumimoji="1" lang="en-US" altLang="en-US" dirty="0" smtClean="0"/>
              <a:t>地图显示</a:t>
            </a:r>
          </a:p>
          <a:p>
            <a:pPr lvl="1"/>
            <a:r>
              <a:rPr kumimoji="1" lang="en-US" altLang="en-US" dirty="0" smtClean="0"/>
              <a:t>深度测试</a:t>
            </a:r>
          </a:p>
          <a:p>
            <a:pPr lvl="1"/>
            <a:r>
              <a:rPr kumimoji="1" lang="en-US" altLang="en-US" dirty="0" err="1" smtClean="0"/>
              <a:t>Camera机制测试</a:t>
            </a:r>
            <a:endParaRPr kumimoji="1" lang="en-US" altLang="en-US" dirty="0" smtClean="0"/>
          </a:p>
          <a:p>
            <a:pPr marL="457200" lvl="1" indent="0">
              <a:buNone/>
            </a:pPr>
            <a:endParaRPr kumimoji="1" lang="en-US" altLang="zh-CN" dirty="0" smtClean="0"/>
          </a:p>
          <a:p>
            <a:pPr marL="0" lvl="1" indent="0">
              <a:buNone/>
            </a:pPr>
            <a:r>
              <a:rPr kumimoji="1" lang="zh-CN" altLang="en-US" sz="3200" dirty="0" smtClean="0">
                <a:latin typeface="+mn-ea"/>
              </a:rPr>
              <a:t>团队开展了集成测试</a:t>
            </a:r>
            <a:endParaRPr kumimoji="1" lang="en-US" altLang="zh-CN" sz="3200" dirty="0">
              <a:latin typeface="+mn-ea"/>
            </a:endParaRPr>
          </a:p>
        </p:txBody>
      </p:sp>
    </p:spTree>
    <p:extLst>
      <p:ext uri="{BB962C8B-B14F-4D97-AF65-F5344CB8AC3E}">
        <p14:creationId xmlns:p14="http://schemas.microsoft.com/office/powerpoint/2010/main" val="1629336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anose="03070402050302030203" pitchFamily="66" charset="0"/>
                <a:cs typeface="Bradley Hand ITC" pitchFamily="18" charset="0"/>
              </a:rPr>
              <a:t>photo</a:t>
            </a:r>
            <a:r>
              <a:rPr lang="en-US" altLang="zh-CN" sz="1200" b="1" dirty="0" smtClean="0">
                <a:solidFill>
                  <a:srgbClr val="371D1F"/>
                </a:solidFill>
                <a:latin typeface="Bradley Hand ITC" pitchFamily="18" charset="0"/>
                <a:cs typeface="Bradley Hand ITC" pitchFamily="18" charset="0"/>
              </a:rPr>
              <a:t>:</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测试阶段</a:t>
            </a:r>
            <a:endParaRPr lang="en-US" altLang="zh-CN" sz="6400" dirty="0" smtClean="0">
              <a:solidFill>
                <a:srgbClr val="371D1F"/>
              </a:solidFill>
              <a:latin typeface="Century" pitchFamily="18" charset="0"/>
              <a:cs typeface="Century" pitchFamily="18" charset="0"/>
            </a:endParaRPr>
          </a:p>
        </p:txBody>
      </p:sp>
      <p:pic>
        <p:nvPicPr>
          <p:cNvPr id="5" name="内容占位符 3" descr="屏幕快照 2013-06-08 上午1.23.23.png"/>
          <p:cNvPicPr>
            <a:picLocks noGrp="1" noChangeAspect="1"/>
          </p:cNvPicPr>
          <p:nvPr>
            <p:ph idx="1"/>
          </p:nvPr>
        </p:nvPicPr>
        <p:blipFill>
          <a:blip r:embed="rId4">
            <a:extLst>
              <a:ext uri="{28A0092B-C50C-407E-A947-70E740481C1C}">
                <a14:useLocalDpi xmlns:a14="http://schemas.microsoft.com/office/drawing/2010/main" val="0"/>
              </a:ext>
            </a:extLst>
          </a:blip>
          <a:srcRect l="-48189" r="-48189"/>
          <a:stretch>
            <a:fillRect/>
          </a:stretch>
        </p:blipFill>
        <p:spPr>
          <a:xfrm>
            <a:off x="457200" y="1600200"/>
            <a:ext cx="8229600" cy="4525963"/>
          </a:xfrm>
        </p:spPr>
      </p:pic>
    </p:spTree>
    <p:extLst>
      <p:ext uri="{BB962C8B-B14F-4D97-AF65-F5344CB8AC3E}">
        <p14:creationId xmlns:p14="http://schemas.microsoft.com/office/powerpoint/2010/main" val="610887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测试阶段</a:t>
            </a:r>
            <a:endParaRPr lang="en-US" altLang="zh-CN" sz="6400" dirty="0" smtClean="0">
              <a:solidFill>
                <a:srgbClr val="371D1F"/>
              </a:solidFill>
              <a:latin typeface="Century" pitchFamily="18" charset="0"/>
              <a:cs typeface="Century" pitchFamily="18" charset="0"/>
            </a:endParaRPr>
          </a:p>
        </p:txBody>
      </p:sp>
      <p:pic>
        <p:nvPicPr>
          <p:cNvPr id="5" name="图片 4" descr="屏幕快照 2013-06-08 上午1.25.56.png"/>
          <p:cNvPicPr>
            <a:picLocks noChangeAspect="1"/>
          </p:cNvPicPr>
          <p:nvPr/>
        </p:nvPicPr>
        <p:blipFill rotWithShape="1">
          <a:blip r:embed="rId4">
            <a:extLst>
              <a:ext uri="{28A0092B-C50C-407E-A947-70E740481C1C}">
                <a14:useLocalDpi xmlns:a14="http://schemas.microsoft.com/office/drawing/2010/main" val="0"/>
              </a:ext>
            </a:extLst>
          </a:blip>
          <a:srcRect l="61367" t="64247"/>
          <a:stretch/>
        </p:blipFill>
        <p:spPr>
          <a:xfrm>
            <a:off x="5079566" y="4290716"/>
            <a:ext cx="3405971" cy="2081205"/>
          </a:xfrm>
          <a:prstGeom prst="rect">
            <a:avLst/>
          </a:prstGeom>
        </p:spPr>
      </p:pic>
      <p:pic>
        <p:nvPicPr>
          <p:cNvPr id="6" name="图片 5" descr="屏幕快照 2013-06-08 上午1.26.08.png"/>
          <p:cNvPicPr>
            <a:picLocks noChangeAspect="1"/>
          </p:cNvPicPr>
          <p:nvPr/>
        </p:nvPicPr>
        <p:blipFill rotWithShape="1">
          <a:blip r:embed="rId5">
            <a:extLst>
              <a:ext uri="{28A0092B-C50C-407E-A947-70E740481C1C}">
                <a14:useLocalDpi xmlns:a14="http://schemas.microsoft.com/office/drawing/2010/main" val="0"/>
              </a:ext>
            </a:extLst>
          </a:blip>
          <a:srcRect t="66991" r="64585"/>
          <a:stretch/>
        </p:blipFill>
        <p:spPr>
          <a:xfrm>
            <a:off x="1050405" y="4374693"/>
            <a:ext cx="3198242" cy="1997228"/>
          </a:xfrm>
          <a:prstGeom prst="rect">
            <a:avLst/>
          </a:prstGeom>
        </p:spPr>
      </p:pic>
      <p:pic>
        <p:nvPicPr>
          <p:cNvPr id="7" name="内容占位符 4" descr="屏幕快照 2013-06-08 上午1.25.20.png"/>
          <p:cNvPicPr>
            <a:picLocks noChangeAspect="1"/>
          </p:cNvPicPr>
          <p:nvPr/>
        </p:nvPicPr>
        <p:blipFill rotWithShape="1">
          <a:blip r:embed="rId6">
            <a:extLst>
              <a:ext uri="{28A0092B-C50C-407E-A947-70E740481C1C}">
                <a14:useLocalDpi xmlns:a14="http://schemas.microsoft.com/office/drawing/2010/main" val="0"/>
              </a:ext>
            </a:extLst>
          </a:blip>
          <a:srcRect l="1344" r="49491" b="48580"/>
          <a:stretch/>
        </p:blipFill>
        <p:spPr>
          <a:xfrm>
            <a:off x="1050403" y="1600200"/>
            <a:ext cx="3198243" cy="2297085"/>
          </a:xfrm>
          <a:prstGeom prst="rect">
            <a:avLst/>
          </a:prstGeom>
        </p:spPr>
      </p:pic>
      <p:pic>
        <p:nvPicPr>
          <p:cNvPr id="9" name="图片 8" descr="屏幕快照 2013-06-08 上午1.25.43.png"/>
          <p:cNvPicPr>
            <a:picLocks noChangeAspect="1"/>
          </p:cNvPicPr>
          <p:nvPr/>
        </p:nvPicPr>
        <p:blipFill rotWithShape="1">
          <a:blip r:embed="rId7">
            <a:extLst>
              <a:ext uri="{28A0092B-C50C-407E-A947-70E740481C1C}">
                <a14:useLocalDpi xmlns:a14="http://schemas.microsoft.com/office/drawing/2010/main" val="0"/>
              </a:ext>
            </a:extLst>
          </a:blip>
          <a:srcRect l="56680" b="55645"/>
          <a:stretch/>
        </p:blipFill>
        <p:spPr>
          <a:xfrm>
            <a:off x="5079565" y="1591707"/>
            <a:ext cx="3405972" cy="2316596"/>
          </a:xfrm>
          <a:prstGeom prst="rect">
            <a:avLst/>
          </a:prstGeom>
        </p:spPr>
      </p:pic>
    </p:spTree>
    <p:extLst>
      <p:ext uri="{BB962C8B-B14F-4D97-AF65-F5344CB8AC3E}">
        <p14:creationId xmlns:p14="http://schemas.microsoft.com/office/powerpoint/2010/main" val="234071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smtClean="0">
                <a:solidFill>
                  <a:srgbClr val="00A0EF"/>
                </a:solidFill>
                <a:latin typeface="Century" pitchFamily="18" charset="0"/>
                <a:cs typeface="Century" pitchFamily="18" charset="0"/>
              </a:rPr>
              <a:t>维护阶段</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8" name="内容占位符 2"/>
          <p:cNvSpPr>
            <a:spLocks noGrp="1"/>
          </p:cNvSpPr>
          <p:nvPr>
            <p:ph idx="1"/>
          </p:nvPr>
        </p:nvSpPr>
        <p:spPr>
          <a:xfrm>
            <a:off x="457200" y="2063433"/>
            <a:ext cx="8229600" cy="4062730"/>
          </a:xfrm>
        </p:spPr>
        <p:txBody>
          <a:bodyPr>
            <a:normAutofit fontScale="92500" lnSpcReduction="20000"/>
          </a:bodyPr>
          <a:lstStyle/>
          <a:p>
            <a:r>
              <a:rPr kumimoji="1" lang="zh-CN" altLang="en-US" dirty="0" smtClean="0"/>
              <a:t>在测试中发现并修正</a:t>
            </a:r>
            <a:r>
              <a:rPr kumimoji="1" lang="en-US" altLang="zh-CN" dirty="0" smtClean="0"/>
              <a:t>bug</a:t>
            </a:r>
          </a:p>
          <a:p>
            <a:pPr lvl="1"/>
            <a:r>
              <a:rPr kumimoji="1" lang="zh-CN" altLang="en-US" dirty="0" smtClean="0"/>
              <a:t>头像信息不能固定在窗口（已修复）</a:t>
            </a:r>
            <a:endParaRPr kumimoji="1" lang="en-US" altLang="zh-CN" dirty="0" smtClean="0"/>
          </a:p>
          <a:p>
            <a:pPr lvl="1"/>
            <a:endParaRPr kumimoji="1" lang="en-US" altLang="zh-CN" dirty="0" smtClean="0"/>
          </a:p>
          <a:p>
            <a:r>
              <a:rPr kumimoji="1" lang="zh-CN" altLang="en-US" dirty="0" smtClean="0"/>
              <a:t>完善已有功能</a:t>
            </a:r>
            <a:endParaRPr kumimoji="1" lang="en-US" altLang="zh-CN" dirty="0" smtClean="0"/>
          </a:p>
          <a:p>
            <a:pPr lvl="1"/>
            <a:r>
              <a:rPr kumimoji="1" lang="zh-CN" altLang="en-US" dirty="0" smtClean="0"/>
              <a:t>深度机制进行针对性调整（接下来实现）</a:t>
            </a:r>
            <a:endParaRPr kumimoji="1" lang="en-US" altLang="zh-CN" dirty="0" smtClean="0"/>
          </a:p>
          <a:p>
            <a:pPr lvl="1"/>
            <a:r>
              <a:rPr kumimoji="1" lang="zh-CN" altLang="en-US" dirty="0" smtClean="0"/>
              <a:t>优化画面移动平滑效果</a:t>
            </a:r>
            <a:endParaRPr kumimoji="1" lang="en-US" altLang="zh-CN" dirty="0" smtClean="0"/>
          </a:p>
          <a:p>
            <a:pPr lvl="1"/>
            <a:endParaRPr kumimoji="1" lang="en-US" altLang="zh-CN" dirty="0" smtClean="0"/>
          </a:p>
          <a:p>
            <a:r>
              <a:rPr kumimoji="1" lang="zh-CN" altLang="en-US" dirty="0" smtClean="0"/>
              <a:t>增加新的功能</a:t>
            </a:r>
            <a:endParaRPr kumimoji="1" lang="en-US" altLang="zh-CN" dirty="0" smtClean="0"/>
          </a:p>
          <a:p>
            <a:pPr lvl="1"/>
            <a:r>
              <a:rPr kumimoji="1" lang="zh-CN" altLang="en-US" dirty="0" smtClean="0"/>
              <a:t>游戏中所有角色显示血量（接下来实现）</a:t>
            </a:r>
            <a:endParaRPr kumimoji="1" lang="zh-CN" altLang="en-US" dirty="0"/>
          </a:p>
        </p:txBody>
      </p:sp>
    </p:spTree>
    <p:extLst>
      <p:ext uri="{BB962C8B-B14F-4D97-AF65-F5344CB8AC3E}">
        <p14:creationId xmlns:p14="http://schemas.microsoft.com/office/powerpoint/2010/main" val="4184483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276872"/>
            <a:ext cx="8229600" cy="3849291"/>
          </a:xfrm>
        </p:spPr>
        <p:txBody>
          <a:bodyPr>
            <a:normAutofit fontScale="92500" lnSpcReduction="20000"/>
          </a:bodyPr>
          <a:lstStyle/>
          <a:p>
            <a:pPr marL="0" indent="0" algn="ctr">
              <a:buNone/>
            </a:pPr>
            <a:r>
              <a:rPr kumimoji="1" lang="zh-CN" altLang="en-US" sz="6000" dirty="0" smtClean="0"/>
              <a:t>谢谢！</a:t>
            </a:r>
            <a:endParaRPr kumimoji="1" lang="en-US" altLang="zh-CN" sz="6000" dirty="0" smtClean="0"/>
          </a:p>
          <a:p>
            <a:pPr marL="0" indent="0" algn="ctr">
              <a:buNone/>
            </a:pPr>
            <a:endParaRPr kumimoji="1" lang="en-US" altLang="zh-CN" dirty="0" smtClean="0"/>
          </a:p>
          <a:p>
            <a:pPr marL="0" indent="0" algn="ctr">
              <a:buNone/>
            </a:pPr>
            <a:endParaRPr kumimoji="1" lang="en-US" altLang="zh-CN" dirty="0"/>
          </a:p>
          <a:p>
            <a:pPr marL="0" indent="0" algn="ctr">
              <a:buNone/>
            </a:pPr>
            <a:endParaRPr kumimoji="1" lang="en-US" altLang="zh-CN" dirty="0" smtClean="0"/>
          </a:p>
          <a:p>
            <a:pPr marL="0" indent="0" algn="r">
              <a:buNone/>
            </a:pPr>
            <a:r>
              <a:rPr kumimoji="1" lang="zh-CN" altLang="en-US" dirty="0" smtClean="0"/>
              <a:t>南京大学计算机科学与技术系</a:t>
            </a:r>
            <a:endParaRPr kumimoji="1" lang="en-US" altLang="zh-CN" dirty="0" smtClean="0"/>
          </a:p>
          <a:p>
            <a:pPr marL="0" indent="0" algn="r">
              <a:buNone/>
            </a:pPr>
            <a:r>
              <a:rPr kumimoji="1" lang="en-US" altLang="zh-CN" dirty="0" smtClean="0"/>
              <a:t>b101220077@smail.nju.edu.cn</a:t>
            </a:r>
          </a:p>
          <a:p>
            <a:pPr marL="0" indent="0" algn="r">
              <a:buNone/>
            </a:pPr>
            <a:r>
              <a:rPr kumimoji="1" lang="zh-CN" altLang="en-US" dirty="0" smtClean="0"/>
              <a:t>陆恒杨</a:t>
            </a:r>
            <a:r>
              <a:rPr kumimoji="1" lang="en-US" altLang="zh-CN" dirty="0" smtClean="0"/>
              <a:t> 101220077</a:t>
            </a:r>
          </a:p>
          <a:p>
            <a:pPr marL="0" indent="0" algn="ctr">
              <a:buNone/>
            </a:pPr>
            <a:endParaRPr kumimoji="1" lang="zh-CN" altLang="en-US" dirty="0"/>
          </a:p>
        </p:txBody>
      </p:sp>
    </p:spTree>
    <p:extLst>
      <p:ext uri="{BB962C8B-B14F-4D97-AF65-F5344CB8AC3E}">
        <p14:creationId xmlns:p14="http://schemas.microsoft.com/office/powerpoint/2010/main" val="1761078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386638"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敏捷开发核心理念</a:t>
            </a:r>
            <a:endParaRPr lang="en-US" altLang="zh-CN" sz="2400" i="1" dirty="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fontScale="55000" lnSpcReduction="20000"/>
          </a:bodyPr>
          <a:lstStyle/>
          <a:p>
            <a:pPr>
              <a:lnSpc>
                <a:spcPct val="120000"/>
              </a:lnSpc>
            </a:pPr>
            <a:r>
              <a:rPr lang="zh-CN" altLang="en-US" b="1" dirty="0"/>
              <a:t>模块划分</a:t>
            </a:r>
            <a:endParaRPr lang="en-US" altLang="zh-CN" b="1" dirty="0"/>
          </a:p>
          <a:p>
            <a:pPr lvl="1">
              <a:lnSpc>
                <a:spcPct val="120000"/>
              </a:lnSpc>
            </a:pPr>
            <a:r>
              <a:rPr lang="zh-CN" altLang="en-US" dirty="0"/>
              <a:t>我们将整个游戏划分为服务器、游戏逻辑和图像引擎三个大块，在大模块的基础上再细分小模块，确保每个能够快速高效完成任务。</a:t>
            </a:r>
            <a:endParaRPr lang="en-US" altLang="zh-CN" dirty="0"/>
          </a:p>
          <a:p>
            <a:pPr>
              <a:lnSpc>
                <a:spcPct val="120000"/>
              </a:lnSpc>
            </a:pPr>
            <a:r>
              <a:rPr lang="zh-CN" altLang="en-US" b="1" dirty="0"/>
              <a:t>简单设计</a:t>
            </a:r>
            <a:endParaRPr lang="en-US" altLang="zh-CN" b="1" dirty="0"/>
          </a:p>
          <a:p>
            <a:pPr lvl="1">
              <a:lnSpc>
                <a:spcPct val="120000"/>
              </a:lnSpc>
            </a:pPr>
            <a:r>
              <a:rPr lang="zh-CN" altLang="en-US" dirty="0"/>
              <a:t>我们将设计部分所占时间尽量缩减，通过后续的反馈来不断完善最初的设计。</a:t>
            </a:r>
            <a:endParaRPr lang="en-US" altLang="zh-CN" dirty="0"/>
          </a:p>
          <a:p>
            <a:pPr lvl="1">
              <a:lnSpc>
                <a:spcPct val="120000"/>
              </a:lnSpc>
            </a:pPr>
            <a:r>
              <a:rPr lang="zh-CN" altLang="en-US" dirty="0"/>
              <a:t>在设计原始框架时，尽量简化功能以保证能够高效开发出阶段性成果。</a:t>
            </a:r>
            <a:endParaRPr lang="en-US" altLang="zh-CN" dirty="0"/>
          </a:p>
          <a:p>
            <a:pPr>
              <a:lnSpc>
                <a:spcPct val="120000"/>
              </a:lnSpc>
            </a:pPr>
            <a:r>
              <a:rPr lang="zh-CN" altLang="en-US" b="1" dirty="0"/>
              <a:t>迭代开发</a:t>
            </a:r>
            <a:endParaRPr lang="en-US" altLang="zh-CN" b="1" dirty="0"/>
          </a:p>
          <a:p>
            <a:pPr lvl="1">
              <a:lnSpc>
                <a:spcPct val="120000"/>
              </a:lnSpc>
            </a:pPr>
            <a:r>
              <a:rPr lang="zh-CN" altLang="en-US" dirty="0"/>
              <a:t>我们将开发过程划分为多个迭代，最初的迭代只实现基础的功能，随后每个迭代向其中增加一部分功能。</a:t>
            </a:r>
            <a:endParaRPr lang="en-US" altLang="zh-CN" dirty="0"/>
          </a:p>
          <a:p>
            <a:pPr>
              <a:lnSpc>
                <a:spcPct val="120000"/>
              </a:lnSpc>
            </a:pPr>
            <a:r>
              <a:rPr lang="zh-CN" altLang="en-US" b="1" dirty="0"/>
              <a:t>沟通与反馈</a:t>
            </a:r>
            <a:endParaRPr lang="en-US" altLang="zh-CN" b="1" dirty="0"/>
          </a:p>
          <a:p>
            <a:pPr lvl="1">
              <a:lnSpc>
                <a:spcPct val="120000"/>
              </a:lnSpc>
            </a:pPr>
            <a:r>
              <a:rPr lang="zh-CN" altLang="en-US" dirty="0"/>
              <a:t>每一次迭代完成后我们将各个模块中的问题进行收集并及时反馈给开发测试人员，在下一次迭代中解决相应的问题。</a:t>
            </a:r>
          </a:p>
        </p:txBody>
      </p:sp>
    </p:spTree>
    <p:extLst>
      <p:ext uri="{BB962C8B-B14F-4D97-AF65-F5344CB8AC3E}">
        <p14:creationId xmlns:p14="http://schemas.microsoft.com/office/powerpoint/2010/main" val="27685023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smtClean="0">
                <a:solidFill>
                  <a:srgbClr val="371D1F"/>
                </a:solidFill>
                <a:latin typeface="Century" pitchFamily="18" charset="0"/>
                <a:cs typeface="Century" pitchFamily="18" charset="0"/>
              </a:rPr>
              <a:t>刘子健</a:t>
            </a:r>
            <a:endParaRPr lang="en-US" altLang="zh-CN" sz="6400" dirty="0" smtClean="0">
              <a:solidFill>
                <a:srgbClr val="371D1F"/>
              </a:solidFill>
              <a:latin typeface="Century" pitchFamily="18" charset="0"/>
              <a:cs typeface="Century" pitchFamily="18" charset="0"/>
            </a:endParaRPr>
          </a:p>
        </p:txBody>
      </p:sp>
      <p:sp>
        <p:nvSpPr>
          <p:cNvPr id="5" name="正五边形 4"/>
          <p:cNvSpPr/>
          <p:nvPr/>
        </p:nvSpPr>
        <p:spPr>
          <a:xfrm>
            <a:off x="2756302" y="2252305"/>
            <a:ext cx="3456384" cy="3312368"/>
          </a:xfrm>
          <a:prstGeom prst="pentag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TextBox 5"/>
          <p:cNvSpPr txBox="1"/>
          <p:nvPr/>
        </p:nvSpPr>
        <p:spPr>
          <a:xfrm>
            <a:off x="3656402" y="1609378"/>
            <a:ext cx="1656184" cy="523220"/>
          </a:xfrm>
          <a:prstGeom prst="rect">
            <a:avLst/>
          </a:prstGeom>
          <a:noFill/>
        </p:spPr>
        <p:txBody>
          <a:bodyPr wrap="square" rtlCol="0">
            <a:spAutoFit/>
          </a:bodyPr>
          <a:lstStyle/>
          <a:p>
            <a:r>
              <a:rPr lang="zh-CN" altLang="en-US" sz="2800" dirty="0" smtClean="0"/>
              <a:t>需求分析</a:t>
            </a:r>
            <a:endParaRPr lang="zh-CN" altLang="en-US" sz="2800" dirty="0"/>
          </a:p>
        </p:txBody>
      </p:sp>
      <p:sp>
        <p:nvSpPr>
          <p:cNvPr id="7" name="TextBox 6"/>
          <p:cNvSpPr txBox="1"/>
          <p:nvPr/>
        </p:nvSpPr>
        <p:spPr>
          <a:xfrm>
            <a:off x="1604174" y="3350685"/>
            <a:ext cx="1152128" cy="523220"/>
          </a:xfrm>
          <a:prstGeom prst="rect">
            <a:avLst/>
          </a:prstGeom>
          <a:noFill/>
        </p:spPr>
        <p:txBody>
          <a:bodyPr wrap="square" rtlCol="0">
            <a:spAutoFit/>
          </a:bodyPr>
          <a:lstStyle/>
          <a:p>
            <a:r>
              <a:rPr lang="zh-CN" altLang="en-US" sz="2800" dirty="0" smtClean="0"/>
              <a:t>  维护</a:t>
            </a:r>
            <a:endParaRPr lang="zh-CN" altLang="en-US" sz="2800" dirty="0"/>
          </a:p>
        </p:txBody>
      </p:sp>
      <p:sp>
        <p:nvSpPr>
          <p:cNvPr id="9" name="TextBox 8"/>
          <p:cNvSpPr txBox="1"/>
          <p:nvPr/>
        </p:nvSpPr>
        <p:spPr>
          <a:xfrm>
            <a:off x="5060558" y="5668475"/>
            <a:ext cx="1152128" cy="523220"/>
          </a:xfrm>
          <a:prstGeom prst="rect">
            <a:avLst/>
          </a:prstGeom>
          <a:noFill/>
        </p:spPr>
        <p:txBody>
          <a:bodyPr wrap="square" rtlCol="0">
            <a:spAutoFit/>
          </a:bodyPr>
          <a:lstStyle/>
          <a:p>
            <a:r>
              <a:rPr lang="zh-CN" altLang="en-US" dirty="0" smtClean="0"/>
              <a:t>    </a:t>
            </a:r>
            <a:r>
              <a:rPr lang="zh-CN" altLang="en-US" sz="2800" dirty="0" smtClean="0"/>
              <a:t>实现</a:t>
            </a:r>
            <a:endParaRPr lang="zh-CN" altLang="en-US" sz="2800" dirty="0"/>
          </a:p>
        </p:txBody>
      </p:sp>
      <p:sp>
        <p:nvSpPr>
          <p:cNvPr id="10" name="TextBox 9"/>
          <p:cNvSpPr txBox="1"/>
          <p:nvPr/>
        </p:nvSpPr>
        <p:spPr>
          <a:xfrm>
            <a:off x="2756302" y="5668475"/>
            <a:ext cx="1152128" cy="523220"/>
          </a:xfrm>
          <a:prstGeom prst="rect">
            <a:avLst/>
          </a:prstGeom>
          <a:noFill/>
        </p:spPr>
        <p:txBody>
          <a:bodyPr wrap="square" rtlCol="0">
            <a:spAutoFit/>
          </a:bodyPr>
          <a:lstStyle/>
          <a:p>
            <a:r>
              <a:rPr lang="zh-CN" altLang="en-US" sz="2800" dirty="0" smtClean="0"/>
              <a:t>  测试</a:t>
            </a:r>
            <a:endParaRPr lang="zh-CN" altLang="en-US" sz="2800" dirty="0"/>
          </a:p>
        </p:txBody>
      </p:sp>
      <p:sp>
        <p:nvSpPr>
          <p:cNvPr id="11" name="TextBox 10"/>
          <p:cNvSpPr txBox="1"/>
          <p:nvPr/>
        </p:nvSpPr>
        <p:spPr>
          <a:xfrm>
            <a:off x="6212686" y="3332425"/>
            <a:ext cx="1728192" cy="523220"/>
          </a:xfrm>
          <a:prstGeom prst="rect">
            <a:avLst/>
          </a:prstGeom>
          <a:noFill/>
        </p:spPr>
        <p:txBody>
          <a:bodyPr wrap="square" rtlCol="0">
            <a:spAutoFit/>
          </a:bodyPr>
          <a:lstStyle/>
          <a:p>
            <a:r>
              <a:rPr lang="zh-CN" altLang="en-US" sz="2800" dirty="0"/>
              <a:t>设计</a:t>
            </a:r>
          </a:p>
        </p:txBody>
      </p:sp>
      <p:cxnSp>
        <p:nvCxnSpPr>
          <p:cNvPr id="14" name="直接连接符 13"/>
          <p:cNvCxnSpPr>
            <a:endCxn id="5" idx="5"/>
          </p:cNvCxnSpPr>
          <p:nvPr/>
        </p:nvCxnSpPr>
        <p:spPr>
          <a:xfrm flipV="1">
            <a:off x="4484494" y="3517514"/>
            <a:ext cx="1728188" cy="390975"/>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a:endCxn id="5" idx="4"/>
          </p:cNvCxnSpPr>
          <p:nvPr/>
        </p:nvCxnSpPr>
        <p:spPr>
          <a:xfrm>
            <a:off x="4484494" y="3908489"/>
            <a:ext cx="1068079" cy="1656176"/>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a:endCxn id="5" idx="0"/>
          </p:cNvCxnSpPr>
          <p:nvPr/>
        </p:nvCxnSpPr>
        <p:spPr>
          <a:xfrm flipV="1">
            <a:off x="4484494" y="2252305"/>
            <a:ext cx="0" cy="1656184"/>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p:cNvCxnSpPr>
            <a:endCxn id="5" idx="1"/>
          </p:cNvCxnSpPr>
          <p:nvPr/>
        </p:nvCxnSpPr>
        <p:spPr>
          <a:xfrm flipH="1" flipV="1">
            <a:off x="2756306" y="3517514"/>
            <a:ext cx="1728188" cy="390975"/>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p:cNvCxnSpPr>
            <a:endCxn id="5" idx="2"/>
          </p:cNvCxnSpPr>
          <p:nvPr/>
        </p:nvCxnSpPr>
        <p:spPr>
          <a:xfrm flipH="1">
            <a:off x="3416415" y="3908489"/>
            <a:ext cx="1068079" cy="1656176"/>
          </a:xfrm>
          <a:prstGeom prst="line">
            <a:avLst/>
          </a:prstGeom>
        </p:spPr>
        <p:style>
          <a:lnRef idx="2">
            <a:schemeClr val="dk1"/>
          </a:lnRef>
          <a:fillRef idx="0">
            <a:schemeClr val="dk1"/>
          </a:fillRef>
          <a:effectRef idx="1">
            <a:schemeClr val="dk1"/>
          </a:effectRef>
          <a:fontRef idx="minor">
            <a:schemeClr val="tx1"/>
          </a:fontRef>
        </p:style>
      </p:cxnSp>
      <p:sp>
        <p:nvSpPr>
          <p:cNvPr id="19" name="任意多边形 18"/>
          <p:cNvSpPr/>
          <p:nvPr/>
        </p:nvSpPr>
        <p:spPr>
          <a:xfrm>
            <a:off x="3642102" y="2984426"/>
            <a:ext cx="2377440" cy="2144684"/>
          </a:xfrm>
          <a:custGeom>
            <a:avLst/>
            <a:gdLst>
              <a:gd name="connsiteX0" fmla="*/ 681643 w 2277687"/>
              <a:gd name="connsiteY0" fmla="*/ 0 h 2111433"/>
              <a:gd name="connsiteX1" fmla="*/ 2277687 w 2277687"/>
              <a:gd name="connsiteY1" fmla="*/ 581891 h 2111433"/>
              <a:gd name="connsiteX2" fmla="*/ 1197032 w 2277687"/>
              <a:gd name="connsiteY2" fmla="*/ 1845426 h 2111433"/>
              <a:gd name="connsiteX3" fmla="*/ 0 w 2277687"/>
              <a:gd name="connsiteY3" fmla="*/ 2111433 h 2111433"/>
              <a:gd name="connsiteX4" fmla="*/ 16625 w 2277687"/>
              <a:gd name="connsiteY4" fmla="*/ 847899 h 2111433"/>
              <a:gd name="connsiteX5" fmla="*/ 681643 w 2277687"/>
              <a:gd name="connsiteY5" fmla="*/ 0 h 2111433"/>
              <a:gd name="connsiteX0" fmla="*/ 681643 w 2277687"/>
              <a:gd name="connsiteY0" fmla="*/ 0 h 2111433"/>
              <a:gd name="connsiteX1" fmla="*/ 2277687 w 2277687"/>
              <a:gd name="connsiteY1" fmla="*/ 581891 h 2111433"/>
              <a:gd name="connsiteX2" fmla="*/ 1413163 w 2277687"/>
              <a:gd name="connsiteY2" fmla="*/ 1895303 h 2111433"/>
              <a:gd name="connsiteX3" fmla="*/ 0 w 2277687"/>
              <a:gd name="connsiteY3" fmla="*/ 2111433 h 2111433"/>
              <a:gd name="connsiteX4" fmla="*/ 16625 w 2277687"/>
              <a:gd name="connsiteY4" fmla="*/ 847899 h 2111433"/>
              <a:gd name="connsiteX5" fmla="*/ 681643 w 2277687"/>
              <a:gd name="connsiteY5" fmla="*/ 0 h 2111433"/>
              <a:gd name="connsiteX0" fmla="*/ 681643 w 2277687"/>
              <a:gd name="connsiteY0" fmla="*/ 0 h 2111433"/>
              <a:gd name="connsiteX1" fmla="*/ 2277687 w 2277687"/>
              <a:gd name="connsiteY1" fmla="*/ 532015 h 2111433"/>
              <a:gd name="connsiteX2" fmla="*/ 1413163 w 2277687"/>
              <a:gd name="connsiteY2" fmla="*/ 1895303 h 2111433"/>
              <a:gd name="connsiteX3" fmla="*/ 0 w 2277687"/>
              <a:gd name="connsiteY3" fmla="*/ 2111433 h 2111433"/>
              <a:gd name="connsiteX4" fmla="*/ 16625 w 2277687"/>
              <a:gd name="connsiteY4" fmla="*/ 847899 h 2111433"/>
              <a:gd name="connsiteX5" fmla="*/ 681643 w 2277687"/>
              <a:gd name="connsiteY5" fmla="*/ 0 h 2111433"/>
              <a:gd name="connsiteX0" fmla="*/ 748145 w 2277687"/>
              <a:gd name="connsiteY0" fmla="*/ 0 h 2144684"/>
              <a:gd name="connsiteX1" fmla="*/ 2277687 w 2277687"/>
              <a:gd name="connsiteY1" fmla="*/ 565266 h 2144684"/>
              <a:gd name="connsiteX2" fmla="*/ 1413163 w 2277687"/>
              <a:gd name="connsiteY2" fmla="*/ 1928554 h 2144684"/>
              <a:gd name="connsiteX3" fmla="*/ 0 w 2277687"/>
              <a:gd name="connsiteY3" fmla="*/ 2144684 h 2144684"/>
              <a:gd name="connsiteX4" fmla="*/ 16625 w 2277687"/>
              <a:gd name="connsiteY4" fmla="*/ 881150 h 2144684"/>
              <a:gd name="connsiteX5" fmla="*/ 748145 w 2277687"/>
              <a:gd name="connsiteY5" fmla="*/ 0 h 2144684"/>
              <a:gd name="connsiteX0" fmla="*/ 847898 w 2377440"/>
              <a:gd name="connsiteY0" fmla="*/ 0 h 2144684"/>
              <a:gd name="connsiteX1" fmla="*/ 2377440 w 2377440"/>
              <a:gd name="connsiteY1" fmla="*/ 565266 h 2144684"/>
              <a:gd name="connsiteX2" fmla="*/ 1512916 w 2377440"/>
              <a:gd name="connsiteY2" fmla="*/ 1928554 h 2144684"/>
              <a:gd name="connsiteX3" fmla="*/ 99753 w 2377440"/>
              <a:gd name="connsiteY3" fmla="*/ 2144684 h 2144684"/>
              <a:gd name="connsiteX4" fmla="*/ 0 w 2377440"/>
              <a:gd name="connsiteY4" fmla="*/ 748146 h 2144684"/>
              <a:gd name="connsiteX5" fmla="*/ 847898 w 2377440"/>
              <a:gd name="connsiteY5" fmla="*/ 0 h 2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7440" h="2144684">
                <a:moveTo>
                  <a:pt x="847898" y="0"/>
                </a:moveTo>
                <a:lnTo>
                  <a:pt x="2377440" y="565266"/>
                </a:lnTo>
                <a:lnTo>
                  <a:pt x="1512916" y="1928554"/>
                </a:lnTo>
                <a:lnTo>
                  <a:pt x="99753" y="2144684"/>
                </a:lnTo>
                <a:lnTo>
                  <a:pt x="0" y="748146"/>
                </a:lnTo>
                <a:lnTo>
                  <a:pt x="847898" y="0"/>
                </a:lnTo>
                <a:close/>
              </a:path>
            </a:pathLst>
          </a:custGeom>
          <a:solidFill>
            <a:srgbClr val="FF000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8519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需求分析</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7" name="内容占位符 2"/>
          <p:cNvSpPr>
            <a:spLocks noGrp="1"/>
          </p:cNvSpPr>
          <p:nvPr>
            <p:ph idx="1"/>
          </p:nvPr>
        </p:nvSpPr>
        <p:spPr>
          <a:xfrm>
            <a:off x="457200" y="1917700"/>
            <a:ext cx="8229600" cy="4208463"/>
          </a:xfrm>
        </p:spPr>
        <p:txBody>
          <a:bodyPr/>
          <a:lstStyle/>
          <a:p>
            <a:pPr marL="0" indent="0">
              <a:buNone/>
            </a:pPr>
            <a:endParaRPr lang="en-US" altLang="zh-CN" dirty="0" smtClean="0">
              <a:solidFill>
                <a:schemeClr val="bg1"/>
              </a:solidFill>
            </a:endParaRPr>
          </a:p>
          <a:p>
            <a:pPr lvl="1"/>
            <a:r>
              <a:rPr lang="zh-CN" altLang="en-US" dirty="0" smtClean="0">
                <a:solidFill>
                  <a:schemeClr val="bg1"/>
                </a:solidFill>
              </a:rPr>
              <a:t>游戏开发的特殊之处：游戏策划</a:t>
            </a:r>
            <a:endParaRPr lang="en-US" altLang="zh-CN" dirty="0" smtClean="0">
              <a:solidFill>
                <a:schemeClr val="bg1"/>
              </a:solidFill>
            </a:endParaRPr>
          </a:p>
          <a:p>
            <a:pPr lvl="2"/>
            <a:r>
              <a:rPr lang="zh-CN" altLang="en-US" dirty="0" smtClean="0">
                <a:solidFill>
                  <a:schemeClr val="bg1"/>
                </a:solidFill>
              </a:rPr>
              <a:t>（故事、风格、特点、游戏模式）</a:t>
            </a:r>
            <a:endParaRPr lang="en-US" altLang="zh-CN" dirty="0" smtClean="0">
              <a:solidFill>
                <a:schemeClr val="bg1"/>
              </a:solidFill>
            </a:endParaRPr>
          </a:p>
          <a:p>
            <a:pPr lvl="1"/>
            <a:r>
              <a:rPr lang="zh-CN" altLang="en-US" dirty="0" smtClean="0">
                <a:solidFill>
                  <a:schemeClr val="bg1"/>
                </a:solidFill>
              </a:rPr>
              <a:t>游戏策划尽量全面和细致</a:t>
            </a:r>
            <a:endParaRPr lang="en-US" altLang="zh-CN" dirty="0" smtClean="0">
              <a:solidFill>
                <a:schemeClr val="bg1"/>
              </a:solidFill>
            </a:endParaRPr>
          </a:p>
          <a:p>
            <a:pPr lvl="1"/>
            <a:r>
              <a:rPr lang="zh-CN" altLang="en-US" dirty="0" smtClean="0">
                <a:solidFill>
                  <a:schemeClr val="bg1"/>
                </a:solidFill>
              </a:rPr>
              <a:t>需求分析必须符合规范</a:t>
            </a:r>
            <a:endParaRPr lang="en-US" altLang="zh-CN" dirty="0" smtClean="0">
              <a:solidFill>
                <a:schemeClr val="bg1"/>
              </a:solidFill>
            </a:endParaRPr>
          </a:p>
          <a:p>
            <a:pPr lvl="1"/>
            <a:r>
              <a:rPr lang="zh-CN" altLang="en-US" dirty="0" smtClean="0">
                <a:solidFill>
                  <a:schemeClr val="bg1"/>
                </a:solidFill>
              </a:rPr>
              <a:t>需求一直在变！</a:t>
            </a:r>
            <a:endParaRPr lang="en-US" altLang="zh-CN" dirty="0" smtClean="0">
              <a:solidFill>
                <a:schemeClr val="bg1"/>
              </a:solidFill>
            </a:endParaRPr>
          </a:p>
          <a:p>
            <a:pPr lvl="2"/>
            <a:r>
              <a:rPr lang="zh-CN" altLang="en-US" dirty="0" smtClean="0">
                <a:solidFill>
                  <a:schemeClr val="bg1"/>
                </a:solidFill>
              </a:rPr>
              <a:t>（游戏策划！</a:t>
            </a:r>
            <a:r>
              <a:rPr lang="en-US" altLang="zh-CN" dirty="0" smtClean="0">
                <a:solidFill>
                  <a:schemeClr val="bg1"/>
                </a:solidFill>
              </a:rPr>
              <a:t>=</a:t>
            </a:r>
            <a:r>
              <a:rPr lang="zh-CN" altLang="en-US" dirty="0" smtClean="0">
                <a:solidFill>
                  <a:schemeClr val="bg1"/>
                </a:solidFill>
              </a:rPr>
              <a:t>需求分析）</a:t>
            </a:r>
            <a:endParaRPr lang="en-US" altLang="zh-CN" dirty="0" smtClean="0">
              <a:solidFill>
                <a:schemeClr val="bg1"/>
              </a:solidFill>
            </a:endParaRPr>
          </a:p>
          <a:p>
            <a:pPr lvl="1"/>
            <a:endParaRPr lang="zh-CN" altLang="en-US" dirty="0">
              <a:solidFill>
                <a:schemeClr val="bg1"/>
              </a:solidFill>
            </a:endParaRPr>
          </a:p>
        </p:txBody>
      </p:sp>
    </p:spTree>
    <p:extLst>
      <p:ext uri="{BB962C8B-B14F-4D97-AF65-F5344CB8AC3E}">
        <p14:creationId xmlns:p14="http://schemas.microsoft.com/office/powerpoint/2010/main" val="1367214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8002191" cy="1000980"/>
          </a:xfrm>
          <a:prstGeom prst="rect">
            <a:avLst/>
          </a:prstGeom>
          <a:noFill/>
        </p:spPr>
        <p:txBody>
          <a:bodyPr wrap="none" lIns="0" tIns="0" rIns="0" rtlCol="0">
            <a:spAutoFit/>
          </a:bodyPr>
          <a:lstStyle/>
          <a:p>
            <a:pPr>
              <a:lnSpc>
                <a:spcPts val="8600"/>
              </a:lnSpc>
              <a:tabLst>
                <a:tab pos="228600" algn="l"/>
              </a:tabLst>
            </a:pPr>
            <a:r>
              <a:rPr lang="zh-CN" altLang="en-US" sz="4800" dirty="0">
                <a:solidFill>
                  <a:srgbClr val="00A0EF"/>
                </a:solidFill>
                <a:latin typeface="Century" pitchFamily="18" charset="0"/>
                <a:cs typeface="Century" pitchFamily="18" charset="0"/>
              </a:rPr>
              <a:t>设计（游戏通信和游戏大厅）</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1963419"/>
            <a:ext cx="8229600" cy="4162744"/>
          </a:xfrm>
        </p:spPr>
        <p:txBody>
          <a:bodyPr/>
          <a:lstStyle/>
          <a:p>
            <a:pPr lvl="1"/>
            <a:r>
              <a:rPr lang="zh-CN" altLang="en-US" dirty="0" smtClean="0"/>
              <a:t>与游戏逻辑的接口问题</a:t>
            </a:r>
            <a:endParaRPr lang="en-US" altLang="zh-CN" dirty="0" smtClean="0"/>
          </a:p>
          <a:p>
            <a:pPr lvl="2"/>
            <a:r>
              <a:rPr lang="zh-CN" altLang="en-US" dirty="0" smtClean="0"/>
              <a:t>先设计接口、后设计模块（类比到输入、输出）</a:t>
            </a:r>
            <a:endParaRPr lang="en-US" altLang="zh-CN" dirty="0" smtClean="0"/>
          </a:p>
          <a:p>
            <a:pPr lvl="1"/>
            <a:r>
              <a:rPr lang="zh-CN" altLang="en-US" dirty="0" smtClean="0"/>
              <a:t>关于连接维护的争议：心跳 </a:t>
            </a:r>
            <a:r>
              <a:rPr lang="en-US" altLang="zh-CN" dirty="0" smtClean="0"/>
              <a:t>or </a:t>
            </a:r>
            <a:r>
              <a:rPr lang="zh-CN" altLang="en-US" dirty="0" smtClean="0"/>
              <a:t>不心跳？</a:t>
            </a:r>
            <a:endParaRPr lang="en-US" altLang="zh-CN" dirty="0" smtClean="0"/>
          </a:p>
          <a:p>
            <a:pPr lvl="1"/>
            <a:r>
              <a:rPr lang="zh-CN" altLang="en-US" dirty="0" smtClean="0"/>
              <a:t>结合现存的产品，易于理解、实现和优化</a:t>
            </a:r>
            <a:endParaRPr lang="en-US" altLang="zh-CN" dirty="0" smtClean="0"/>
          </a:p>
          <a:p>
            <a:pPr lvl="1"/>
            <a:r>
              <a:rPr lang="zh-CN" altLang="en-US" dirty="0" smtClean="0"/>
              <a:t>核心思想：</a:t>
            </a:r>
            <a:endParaRPr lang="en-US" altLang="zh-CN" dirty="0" smtClean="0"/>
          </a:p>
          <a:p>
            <a:pPr lvl="2"/>
            <a:r>
              <a:rPr lang="zh-CN" altLang="en-US" dirty="0" smtClean="0"/>
              <a:t>尽量简化、多次迭代（</a:t>
            </a:r>
            <a:r>
              <a:rPr lang="en-US" altLang="zh-CN" dirty="0" smtClean="0"/>
              <a:t>Agile Development</a:t>
            </a:r>
            <a:r>
              <a:rPr lang="zh-CN" altLang="en-US" dirty="0" smtClean="0"/>
              <a:t>）</a:t>
            </a:r>
            <a:endParaRPr lang="en-US" altLang="zh-CN" dirty="0" smtClean="0"/>
          </a:p>
          <a:p>
            <a:pPr lvl="2"/>
            <a:r>
              <a:rPr lang="zh-CN" altLang="en-US" dirty="0" smtClean="0"/>
              <a:t>接受需求变更，加强沟通</a:t>
            </a:r>
            <a:endParaRPr lang="en-US" altLang="zh-CN" dirty="0" smtClean="0"/>
          </a:p>
          <a:p>
            <a:pPr lvl="1"/>
            <a:endParaRPr lang="zh-CN" altLang="en-US" dirty="0"/>
          </a:p>
        </p:txBody>
      </p:sp>
    </p:spTree>
    <p:extLst>
      <p:ext uri="{BB962C8B-B14F-4D97-AF65-F5344CB8AC3E}">
        <p14:creationId xmlns:p14="http://schemas.microsoft.com/office/powerpoint/2010/main" val="3263729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245826"/>
            <a:ext cx="1846659" cy="1154162"/>
          </a:xfrm>
          <a:prstGeom prst="rect">
            <a:avLst/>
          </a:prstGeom>
          <a:noFill/>
        </p:spPr>
        <p:txBody>
          <a:bodyPr wrap="none" lIns="0" tIns="0" rIns="0" rtlCol="0">
            <a:spAutoFit/>
          </a:bodyPr>
          <a:lstStyle/>
          <a:p>
            <a:r>
              <a:rPr lang="zh-CN" altLang="en-US" sz="7200" dirty="0"/>
              <a:t>实现</a:t>
            </a:r>
            <a:endParaRPr lang="en-US" altLang="zh-CN" sz="7200" dirty="0"/>
          </a:p>
        </p:txBody>
      </p:sp>
      <p:sp>
        <p:nvSpPr>
          <p:cNvPr id="27" name="内容占位符 2"/>
          <p:cNvSpPr>
            <a:spLocks noGrp="1"/>
          </p:cNvSpPr>
          <p:nvPr>
            <p:ph idx="1"/>
          </p:nvPr>
        </p:nvSpPr>
        <p:spPr>
          <a:xfrm>
            <a:off x="400372" y="1742082"/>
            <a:ext cx="8229600" cy="4525963"/>
          </a:xfrm>
        </p:spPr>
        <p:txBody>
          <a:bodyPr/>
          <a:lstStyle/>
          <a:p>
            <a:r>
              <a:rPr lang="zh-CN" altLang="en-US" dirty="0" smtClean="0"/>
              <a:t>实现</a:t>
            </a:r>
            <a:endParaRPr lang="en-US" altLang="zh-CN" dirty="0" smtClean="0"/>
          </a:p>
          <a:p>
            <a:pPr lvl="1"/>
            <a:r>
              <a:rPr lang="zh-CN" altLang="en-US" dirty="0" smtClean="0"/>
              <a:t>游戏通信模块</a:t>
            </a:r>
            <a:endParaRPr lang="zh-CN" altLang="en-US" dirty="0"/>
          </a:p>
        </p:txBody>
      </p:sp>
      <p:sp>
        <p:nvSpPr>
          <p:cNvPr id="28" name="流程图: 磁盘 27"/>
          <p:cNvSpPr/>
          <p:nvPr/>
        </p:nvSpPr>
        <p:spPr>
          <a:xfrm>
            <a:off x="1622647" y="5263183"/>
            <a:ext cx="936104" cy="13681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a:t>
            </a:r>
          </a:p>
        </p:txBody>
      </p:sp>
      <p:sp>
        <p:nvSpPr>
          <p:cNvPr id="29" name="棱台 28"/>
          <p:cNvSpPr/>
          <p:nvPr/>
        </p:nvSpPr>
        <p:spPr>
          <a:xfrm>
            <a:off x="2354932" y="3714898"/>
            <a:ext cx="1584176" cy="864096"/>
          </a:xfrm>
          <a:prstGeom prst="bevel">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smtClean="0"/>
              <a:t>服务器</a:t>
            </a:r>
            <a:r>
              <a:rPr lang="en-US" altLang="zh-CN" dirty="0" smtClean="0"/>
              <a:t>Server</a:t>
            </a:r>
            <a:endParaRPr lang="zh-CN" altLang="en-US" dirty="0"/>
          </a:p>
        </p:txBody>
      </p:sp>
      <p:sp>
        <p:nvSpPr>
          <p:cNvPr id="30" name="流程图: 文档 29"/>
          <p:cNvSpPr/>
          <p:nvPr/>
        </p:nvSpPr>
        <p:spPr>
          <a:xfrm>
            <a:off x="554732" y="3714898"/>
            <a:ext cx="1296144" cy="864096"/>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客户端</a:t>
            </a:r>
            <a:endParaRPr lang="en-US" altLang="zh-CN" dirty="0" smtClean="0"/>
          </a:p>
          <a:p>
            <a:pPr algn="ctr"/>
            <a:r>
              <a:rPr lang="en-US" altLang="zh-CN" dirty="0" smtClean="0"/>
              <a:t>Client</a:t>
            </a:r>
            <a:endParaRPr lang="zh-CN" altLang="en-US" dirty="0"/>
          </a:p>
        </p:txBody>
      </p:sp>
      <p:cxnSp>
        <p:nvCxnSpPr>
          <p:cNvPr id="31" name="直接箭头连接符 30"/>
          <p:cNvCxnSpPr>
            <a:endCxn id="30" idx="2"/>
          </p:cNvCxnSpPr>
          <p:nvPr/>
        </p:nvCxnSpPr>
        <p:spPr>
          <a:xfrm flipH="1" flipV="1">
            <a:off x="1202804" y="4521868"/>
            <a:ext cx="419843" cy="84921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a:endCxn id="29" idx="2"/>
          </p:cNvCxnSpPr>
          <p:nvPr/>
        </p:nvCxnSpPr>
        <p:spPr>
          <a:xfrm flipV="1">
            <a:off x="2558751" y="4578994"/>
            <a:ext cx="588269" cy="7920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a:stCxn id="30" idx="3"/>
            <a:endCxn id="29" idx="4"/>
          </p:cNvCxnSpPr>
          <p:nvPr/>
        </p:nvCxnSpPr>
        <p:spPr>
          <a:xfrm>
            <a:off x="1850876" y="4146946"/>
            <a:ext cx="50405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4" name="流程图: 文档 33"/>
          <p:cNvSpPr/>
          <p:nvPr/>
        </p:nvSpPr>
        <p:spPr>
          <a:xfrm>
            <a:off x="5811316" y="1554658"/>
            <a:ext cx="1368152" cy="1008112"/>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客户端</a:t>
            </a:r>
            <a:r>
              <a:rPr lang="en-US" altLang="zh-CN" dirty="0" smtClean="0"/>
              <a:t>Client</a:t>
            </a:r>
            <a:endParaRPr lang="zh-CN" altLang="en-US" dirty="0"/>
          </a:p>
        </p:txBody>
      </p:sp>
      <p:sp>
        <p:nvSpPr>
          <p:cNvPr id="35" name="流程图: 磁盘 34"/>
          <p:cNvSpPr/>
          <p:nvPr/>
        </p:nvSpPr>
        <p:spPr>
          <a:xfrm>
            <a:off x="7683524" y="1554658"/>
            <a:ext cx="792088"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a:t>
            </a:r>
            <a:endParaRPr lang="zh-CN" altLang="en-US" dirty="0"/>
          </a:p>
        </p:txBody>
      </p:sp>
      <p:cxnSp>
        <p:nvCxnSpPr>
          <p:cNvPr id="36" name="直接箭头连接符 35"/>
          <p:cNvCxnSpPr>
            <a:stCxn id="34" idx="3"/>
            <a:endCxn id="35" idx="2"/>
          </p:cNvCxnSpPr>
          <p:nvPr/>
        </p:nvCxnSpPr>
        <p:spPr>
          <a:xfrm>
            <a:off x="7179468" y="2058714"/>
            <a:ext cx="50405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29" idx="0"/>
            <a:endCxn id="34" idx="1"/>
          </p:cNvCxnSpPr>
          <p:nvPr/>
        </p:nvCxnSpPr>
        <p:spPr>
          <a:xfrm flipV="1">
            <a:off x="3939108" y="2058714"/>
            <a:ext cx="1872208" cy="2088232"/>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8" name="流程图: 文档 37"/>
          <p:cNvSpPr/>
          <p:nvPr/>
        </p:nvSpPr>
        <p:spPr>
          <a:xfrm>
            <a:off x="5812308" y="3354858"/>
            <a:ext cx="1368152" cy="1008112"/>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客户端</a:t>
            </a:r>
            <a:r>
              <a:rPr lang="en-US" altLang="zh-CN" dirty="0" smtClean="0"/>
              <a:t>Client</a:t>
            </a:r>
            <a:endParaRPr lang="zh-CN" altLang="en-US" dirty="0"/>
          </a:p>
        </p:txBody>
      </p:sp>
      <p:sp>
        <p:nvSpPr>
          <p:cNvPr id="39" name="流程图: 磁盘 38"/>
          <p:cNvSpPr/>
          <p:nvPr/>
        </p:nvSpPr>
        <p:spPr>
          <a:xfrm>
            <a:off x="7684516" y="3354858"/>
            <a:ext cx="792088"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a:t>
            </a:r>
            <a:endParaRPr lang="zh-CN" altLang="en-US" dirty="0"/>
          </a:p>
        </p:txBody>
      </p:sp>
      <p:cxnSp>
        <p:nvCxnSpPr>
          <p:cNvPr id="40" name="直接箭头连接符 39"/>
          <p:cNvCxnSpPr>
            <a:stCxn id="38" idx="3"/>
            <a:endCxn id="39" idx="2"/>
          </p:cNvCxnSpPr>
          <p:nvPr/>
        </p:nvCxnSpPr>
        <p:spPr>
          <a:xfrm>
            <a:off x="7180460" y="3858914"/>
            <a:ext cx="50405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41" name="流程图: 文档 40"/>
          <p:cNvSpPr/>
          <p:nvPr/>
        </p:nvSpPr>
        <p:spPr>
          <a:xfrm>
            <a:off x="5841765" y="5059126"/>
            <a:ext cx="1368152" cy="1008112"/>
          </a:xfrm>
          <a:prstGeom prst="flowChartDocumen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客户端</a:t>
            </a:r>
            <a:r>
              <a:rPr lang="en-US" altLang="zh-CN" dirty="0" smtClean="0"/>
              <a:t>Client</a:t>
            </a:r>
            <a:endParaRPr lang="zh-CN" altLang="en-US" dirty="0"/>
          </a:p>
        </p:txBody>
      </p:sp>
      <p:sp>
        <p:nvSpPr>
          <p:cNvPr id="42" name="流程图: 磁盘 41"/>
          <p:cNvSpPr/>
          <p:nvPr/>
        </p:nvSpPr>
        <p:spPr>
          <a:xfrm>
            <a:off x="7713973" y="5059126"/>
            <a:ext cx="792088" cy="10081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a:t>
            </a:r>
            <a:endParaRPr lang="zh-CN" altLang="en-US" dirty="0"/>
          </a:p>
        </p:txBody>
      </p:sp>
      <p:cxnSp>
        <p:nvCxnSpPr>
          <p:cNvPr id="43" name="直接箭头连接符 42"/>
          <p:cNvCxnSpPr>
            <a:stCxn id="41" idx="3"/>
            <a:endCxn id="42" idx="2"/>
          </p:cNvCxnSpPr>
          <p:nvPr/>
        </p:nvCxnSpPr>
        <p:spPr>
          <a:xfrm>
            <a:off x="7209917" y="5563182"/>
            <a:ext cx="504056"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44" name="直接箭头连接符 43"/>
          <p:cNvCxnSpPr/>
          <p:nvPr/>
        </p:nvCxnSpPr>
        <p:spPr>
          <a:xfrm>
            <a:off x="3939108" y="4146946"/>
            <a:ext cx="1873200" cy="141623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29" idx="0"/>
            <a:endCxn id="38" idx="1"/>
          </p:cNvCxnSpPr>
          <p:nvPr/>
        </p:nvCxnSpPr>
        <p:spPr>
          <a:xfrm flipV="1">
            <a:off x="3939108" y="3858914"/>
            <a:ext cx="1873200" cy="288032"/>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199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5" name="内容占位符 2"/>
          <p:cNvSpPr>
            <a:spLocks noGrp="1"/>
          </p:cNvSpPr>
          <p:nvPr>
            <p:ph idx="1"/>
          </p:nvPr>
        </p:nvSpPr>
        <p:spPr>
          <a:xfrm>
            <a:off x="457200" y="1600200"/>
            <a:ext cx="8229600" cy="4525963"/>
          </a:xfrm>
        </p:spPr>
        <p:txBody>
          <a:bodyPr/>
          <a:lstStyle/>
          <a:p>
            <a:r>
              <a:rPr lang="zh-CN" altLang="en-US" dirty="0" smtClean="0"/>
              <a:t>实现</a:t>
            </a:r>
            <a:endParaRPr lang="en-US" altLang="zh-CN" dirty="0" smtClean="0"/>
          </a:p>
          <a:p>
            <a:pPr lvl="1"/>
            <a:r>
              <a:rPr lang="en-US" altLang="zh-CN" dirty="0" smtClean="0"/>
              <a:t>Pair Programming  </a:t>
            </a:r>
            <a:r>
              <a:rPr lang="en-US" altLang="zh-CN" dirty="0" err="1" smtClean="0"/>
              <a:t>vs</a:t>
            </a:r>
            <a:r>
              <a:rPr lang="en-US" altLang="zh-CN" dirty="0" smtClean="0"/>
              <a:t>  Remote Programming</a:t>
            </a:r>
          </a:p>
          <a:p>
            <a:pPr lvl="2"/>
            <a:r>
              <a:rPr lang="zh-CN" altLang="en-US" dirty="0" smtClean="0"/>
              <a:t>在游戏通信下结对编程</a:t>
            </a:r>
            <a:endParaRPr lang="en-US" altLang="zh-CN" dirty="0" smtClean="0"/>
          </a:p>
          <a:p>
            <a:pPr lvl="2"/>
            <a:r>
              <a:rPr lang="zh-CN" altLang="en-US" dirty="0" smtClean="0"/>
              <a:t>在游戏大厅下分模块编程</a:t>
            </a:r>
            <a:endParaRPr lang="en-US" altLang="zh-CN" dirty="0" smtClean="0"/>
          </a:p>
          <a:p>
            <a:pPr lvl="1"/>
            <a:r>
              <a:rPr lang="zh-CN" altLang="en-US" dirty="0"/>
              <a:t>结</a:t>
            </a:r>
            <a:r>
              <a:rPr lang="zh-CN" altLang="en-US" dirty="0" smtClean="0"/>
              <a:t>对编程：</a:t>
            </a:r>
            <a:endParaRPr lang="en-US" altLang="zh-CN" dirty="0" smtClean="0"/>
          </a:p>
          <a:p>
            <a:pPr lvl="2"/>
            <a:r>
              <a:rPr lang="zh-CN" altLang="en-US" dirty="0" smtClean="0"/>
              <a:t>优点：考虑周全、高效编程、代码优雅</a:t>
            </a:r>
            <a:endParaRPr lang="en-US" altLang="zh-CN" dirty="0" smtClean="0"/>
          </a:p>
          <a:p>
            <a:pPr lvl="2"/>
            <a:r>
              <a:rPr lang="zh-CN" altLang="en-US" dirty="0" smtClean="0"/>
              <a:t>缺点：高度疲劳、编程习惯不同、意见不统一</a:t>
            </a:r>
            <a:endParaRPr lang="en-US" altLang="zh-CN" dirty="0" smtClean="0"/>
          </a:p>
          <a:p>
            <a:pPr lvl="1"/>
            <a:endParaRPr lang="en-US" altLang="zh-CN" dirty="0" smtClean="0"/>
          </a:p>
          <a:p>
            <a:pPr lvl="1"/>
            <a:endParaRPr lang="zh-CN" altLang="en-US" dirty="0"/>
          </a:p>
        </p:txBody>
      </p:sp>
      <p:sp>
        <p:nvSpPr>
          <p:cNvPr id="6" name="TextBox 1"/>
          <p:cNvSpPr txBox="1"/>
          <p:nvPr/>
        </p:nvSpPr>
        <p:spPr>
          <a:xfrm>
            <a:off x="558800" y="245826"/>
            <a:ext cx="1846659" cy="1154162"/>
          </a:xfrm>
          <a:prstGeom prst="rect">
            <a:avLst/>
          </a:prstGeom>
          <a:noFill/>
        </p:spPr>
        <p:txBody>
          <a:bodyPr wrap="none" lIns="0" tIns="0" rIns="0" rtlCol="0">
            <a:spAutoFit/>
          </a:bodyPr>
          <a:lstStyle/>
          <a:p>
            <a:r>
              <a:rPr lang="zh-CN" altLang="en-US" sz="7200" dirty="0"/>
              <a:t>实现</a:t>
            </a:r>
            <a:endParaRPr lang="en-US" altLang="zh-CN" sz="7200" dirty="0"/>
          </a:p>
        </p:txBody>
      </p:sp>
    </p:spTree>
    <p:extLst>
      <p:ext uri="{BB962C8B-B14F-4D97-AF65-F5344CB8AC3E}">
        <p14:creationId xmlns:p14="http://schemas.microsoft.com/office/powerpoint/2010/main" val="22772353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5" name="内容占位符 2"/>
          <p:cNvSpPr>
            <a:spLocks noGrp="1"/>
          </p:cNvSpPr>
          <p:nvPr>
            <p:ph idx="1"/>
          </p:nvPr>
        </p:nvSpPr>
        <p:spPr>
          <a:xfrm>
            <a:off x="457200" y="1600200"/>
            <a:ext cx="8229600" cy="4525963"/>
          </a:xfrm>
        </p:spPr>
        <p:txBody>
          <a:bodyPr/>
          <a:lstStyle/>
          <a:p>
            <a:r>
              <a:rPr lang="zh-CN" altLang="en-US" dirty="0" smtClean="0"/>
              <a:t>实现</a:t>
            </a:r>
            <a:endParaRPr lang="en-US" altLang="zh-CN" dirty="0" smtClean="0"/>
          </a:p>
          <a:p>
            <a:pPr lvl="1"/>
            <a:r>
              <a:rPr lang="zh-CN" altLang="en-US" dirty="0" smtClean="0"/>
              <a:t>游戏大厅的界面设计</a:t>
            </a:r>
            <a:endParaRPr lang="zh-CN" altLang="en-US" dirty="0"/>
          </a:p>
        </p:txBody>
      </p:sp>
      <p:pic>
        <p:nvPicPr>
          <p:cNvPr id="6" name="图片 5"/>
          <p:cNvPicPr/>
          <p:nvPr/>
        </p:nvPicPr>
        <p:blipFill>
          <a:blip r:embed="rId4"/>
          <a:stretch>
            <a:fillRect/>
          </a:stretch>
        </p:blipFill>
        <p:spPr>
          <a:xfrm>
            <a:off x="2267744" y="2996952"/>
            <a:ext cx="4608512" cy="3456385"/>
          </a:xfrm>
          <a:prstGeom prst="rect">
            <a:avLst/>
          </a:prstGeom>
        </p:spPr>
      </p:pic>
      <p:sp>
        <p:nvSpPr>
          <p:cNvPr id="7" name="TextBox 6"/>
          <p:cNvSpPr txBox="1"/>
          <p:nvPr/>
        </p:nvSpPr>
        <p:spPr>
          <a:xfrm rot="919477">
            <a:off x="5940152" y="1700808"/>
            <a:ext cx="22322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服务器端游戏大厅</a:t>
            </a:r>
            <a:endParaRPr lang="zh-CN" altLang="en-US" dirty="0"/>
          </a:p>
        </p:txBody>
      </p:sp>
      <p:cxnSp>
        <p:nvCxnSpPr>
          <p:cNvPr id="9" name="曲线连接符 8"/>
          <p:cNvCxnSpPr>
            <a:stCxn id="7" idx="2"/>
            <a:endCxn id="6" idx="0"/>
          </p:cNvCxnSpPr>
          <p:nvPr/>
        </p:nvCxnSpPr>
        <p:spPr>
          <a:xfrm rot="5400000">
            <a:off x="5323047" y="1312528"/>
            <a:ext cx="933378" cy="243547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1"/>
          <p:cNvSpPr txBox="1"/>
          <p:nvPr/>
        </p:nvSpPr>
        <p:spPr>
          <a:xfrm>
            <a:off x="558800" y="245826"/>
            <a:ext cx="1846659" cy="1154162"/>
          </a:xfrm>
          <a:prstGeom prst="rect">
            <a:avLst/>
          </a:prstGeom>
          <a:noFill/>
        </p:spPr>
        <p:txBody>
          <a:bodyPr wrap="none" lIns="0" tIns="0" rIns="0" rtlCol="0">
            <a:spAutoFit/>
          </a:bodyPr>
          <a:lstStyle/>
          <a:p>
            <a:r>
              <a:rPr lang="zh-CN" altLang="en-US" sz="7200" dirty="0"/>
              <a:t>实现</a:t>
            </a:r>
            <a:endParaRPr lang="en-US" altLang="zh-CN" sz="7200" dirty="0"/>
          </a:p>
        </p:txBody>
      </p:sp>
    </p:spTree>
    <p:extLst>
      <p:ext uri="{BB962C8B-B14F-4D97-AF65-F5344CB8AC3E}">
        <p14:creationId xmlns:p14="http://schemas.microsoft.com/office/powerpoint/2010/main" val="1085222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
          <p:cNvSpPr txBox="1"/>
          <p:nvPr/>
        </p:nvSpPr>
        <p:spPr>
          <a:xfrm>
            <a:off x="558800" y="245826"/>
            <a:ext cx="1846659" cy="1154162"/>
          </a:xfrm>
          <a:prstGeom prst="rect">
            <a:avLst/>
          </a:prstGeom>
          <a:noFill/>
        </p:spPr>
        <p:txBody>
          <a:bodyPr wrap="none" lIns="0" tIns="0" rIns="0" rtlCol="0">
            <a:spAutoFit/>
          </a:bodyPr>
          <a:lstStyle/>
          <a:p>
            <a:r>
              <a:rPr lang="zh-CN" altLang="en-US" sz="7200" dirty="0"/>
              <a:t>实现</a:t>
            </a:r>
            <a:endParaRPr lang="en-US" altLang="zh-CN" sz="7200" dirty="0"/>
          </a:p>
        </p:txBody>
      </p:sp>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5" name="内容占位符 2"/>
          <p:cNvSpPr>
            <a:spLocks noGrp="1"/>
          </p:cNvSpPr>
          <p:nvPr>
            <p:ph idx="1"/>
          </p:nvPr>
        </p:nvSpPr>
        <p:spPr>
          <a:xfrm>
            <a:off x="457200" y="1600200"/>
            <a:ext cx="8229600" cy="4525963"/>
          </a:xfrm>
        </p:spPr>
        <p:txBody>
          <a:bodyPr/>
          <a:lstStyle/>
          <a:p>
            <a:r>
              <a:rPr lang="zh-CN" altLang="en-US" dirty="0" smtClean="0"/>
              <a:t>实现</a:t>
            </a:r>
            <a:endParaRPr lang="en-US" altLang="zh-CN" dirty="0" smtClean="0"/>
          </a:p>
          <a:p>
            <a:pPr lvl="1"/>
            <a:r>
              <a:rPr lang="zh-CN" altLang="en-US" dirty="0" smtClean="0"/>
              <a:t>游戏大厅的界面设计</a:t>
            </a:r>
            <a:endParaRPr lang="zh-CN" altLang="en-US" dirty="0"/>
          </a:p>
        </p:txBody>
      </p:sp>
      <p:pic>
        <p:nvPicPr>
          <p:cNvPr id="6" name="图片 5"/>
          <p:cNvPicPr/>
          <p:nvPr/>
        </p:nvPicPr>
        <p:blipFill>
          <a:blip r:embed="rId4"/>
          <a:stretch>
            <a:fillRect/>
          </a:stretch>
        </p:blipFill>
        <p:spPr>
          <a:xfrm>
            <a:off x="899592" y="476672"/>
            <a:ext cx="7416824" cy="5760640"/>
          </a:xfrm>
          <a:prstGeom prst="rect">
            <a:avLst/>
          </a:prstGeom>
        </p:spPr>
      </p:pic>
      <p:pic>
        <p:nvPicPr>
          <p:cNvPr id="7" name="图片 6"/>
          <p:cNvPicPr/>
          <p:nvPr/>
        </p:nvPicPr>
        <p:blipFill>
          <a:blip r:embed="rId5"/>
          <a:stretch>
            <a:fillRect/>
          </a:stretch>
        </p:blipFill>
        <p:spPr>
          <a:xfrm rot="1589914">
            <a:off x="5040432" y="1764189"/>
            <a:ext cx="2552700" cy="1409700"/>
          </a:xfrm>
          <a:prstGeom prst="rect">
            <a:avLst/>
          </a:prstGeom>
        </p:spPr>
      </p:pic>
      <p:pic>
        <p:nvPicPr>
          <p:cNvPr id="9" name="图片 8"/>
          <p:cNvPicPr/>
          <p:nvPr/>
        </p:nvPicPr>
        <p:blipFill>
          <a:blip r:embed="rId6"/>
          <a:stretch>
            <a:fillRect/>
          </a:stretch>
        </p:blipFill>
        <p:spPr>
          <a:xfrm rot="20543368">
            <a:off x="1982259" y="1185886"/>
            <a:ext cx="5589483" cy="4137948"/>
          </a:xfrm>
          <a:prstGeom prst="rect">
            <a:avLst/>
          </a:prstGeom>
        </p:spPr>
      </p:pic>
      <p:pic>
        <p:nvPicPr>
          <p:cNvPr id="10" name="图片 9"/>
          <p:cNvPicPr/>
          <p:nvPr/>
        </p:nvPicPr>
        <p:blipFill>
          <a:blip r:embed="rId7"/>
          <a:stretch>
            <a:fillRect/>
          </a:stretch>
        </p:blipFill>
        <p:spPr>
          <a:xfrm>
            <a:off x="3143250" y="2238375"/>
            <a:ext cx="2857500" cy="2381250"/>
          </a:xfrm>
          <a:prstGeom prst="rect">
            <a:avLst/>
          </a:prstGeom>
        </p:spPr>
      </p:pic>
    </p:spTree>
    <p:extLst>
      <p:ext uri="{BB962C8B-B14F-4D97-AF65-F5344CB8AC3E}">
        <p14:creationId xmlns:p14="http://schemas.microsoft.com/office/powerpoint/2010/main" val="33883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5" name="内容占位符 2"/>
          <p:cNvSpPr>
            <a:spLocks noGrp="1"/>
          </p:cNvSpPr>
          <p:nvPr>
            <p:ph idx="1"/>
          </p:nvPr>
        </p:nvSpPr>
        <p:spPr>
          <a:xfrm>
            <a:off x="457200" y="1600200"/>
            <a:ext cx="8229600" cy="4525963"/>
          </a:xfrm>
        </p:spPr>
        <p:txBody>
          <a:bodyPr/>
          <a:lstStyle/>
          <a:p>
            <a:r>
              <a:rPr lang="zh-CN" altLang="en-US" dirty="0" smtClean="0"/>
              <a:t>实现</a:t>
            </a:r>
            <a:endParaRPr lang="en-US" altLang="zh-CN" dirty="0" smtClean="0"/>
          </a:p>
          <a:p>
            <a:pPr lvl="1"/>
            <a:r>
              <a:rPr lang="zh-CN" altLang="en-US" dirty="0"/>
              <a:t>分</a:t>
            </a:r>
            <a:r>
              <a:rPr lang="zh-CN" altLang="en-US" dirty="0" smtClean="0"/>
              <a:t>模块编程</a:t>
            </a:r>
            <a:endParaRPr lang="en-US" altLang="zh-CN" dirty="0" smtClean="0"/>
          </a:p>
          <a:p>
            <a:pPr lvl="2"/>
            <a:r>
              <a:rPr lang="zh-CN" altLang="en-US" dirty="0" smtClean="0"/>
              <a:t>优点：对自己负责的模块有深刻理解、分工明确</a:t>
            </a:r>
            <a:endParaRPr lang="en-US" altLang="zh-CN" dirty="0" smtClean="0"/>
          </a:p>
          <a:p>
            <a:pPr lvl="2"/>
            <a:r>
              <a:rPr lang="zh-CN" altLang="en-US" dirty="0" smtClean="0"/>
              <a:t>缺点：进展缓慢、代码漏洞多</a:t>
            </a:r>
            <a:endParaRPr lang="en-US" altLang="zh-CN" dirty="0" smtClean="0"/>
          </a:p>
          <a:p>
            <a:pPr marL="914400" lvl="2" indent="0">
              <a:buNone/>
            </a:pPr>
            <a:endParaRPr lang="en-US" altLang="zh-CN" dirty="0"/>
          </a:p>
          <a:p>
            <a:pPr marL="914400" lvl="2" indent="0">
              <a:buNone/>
            </a:pPr>
            <a:endParaRPr lang="en-US" altLang="zh-CN" dirty="0" smtClean="0"/>
          </a:p>
          <a:p>
            <a:pPr marL="914400" lvl="2" indent="0">
              <a:buNone/>
            </a:pPr>
            <a:r>
              <a:rPr lang="zh-CN" altLang="en-US" dirty="0" smtClean="0"/>
              <a:t>问题解决：报文序列化之后的字节流长度（蔡庆芃）</a:t>
            </a:r>
            <a:endParaRPr lang="en-US" altLang="zh-CN" dirty="0" smtClean="0"/>
          </a:p>
          <a:p>
            <a:pPr marL="914400" lvl="2" indent="0">
              <a:buNone/>
            </a:pPr>
            <a:endParaRPr lang="en-US" altLang="zh-CN" dirty="0"/>
          </a:p>
        </p:txBody>
      </p:sp>
      <p:sp>
        <p:nvSpPr>
          <p:cNvPr id="6" name="TextBox 1"/>
          <p:cNvSpPr txBox="1"/>
          <p:nvPr/>
        </p:nvSpPr>
        <p:spPr>
          <a:xfrm>
            <a:off x="558800" y="245826"/>
            <a:ext cx="1846659" cy="1154162"/>
          </a:xfrm>
          <a:prstGeom prst="rect">
            <a:avLst/>
          </a:prstGeom>
          <a:noFill/>
        </p:spPr>
        <p:txBody>
          <a:bodyPr wrap="none" lIns="0" tIns="0" rIns="0" rtlCol="0">
            <a:spAutoFit/>
          </a:bodyPr>
          <a:lstStyle/>
          <a:p>
            <a:r>
              <a:rPr lang="zh-CN" altLang="en-US" sz="7200" dirty="0"/>
              <a:t>实现</a:t>
            </a:r>
            <a:endParaRPr lang="en-US" altLang="zh-CN" sz="7200" dirty="0"/>
          </a:p>
        </p:txBody>
      </p:sp>
    </p:spTree>
    <p:extLst>
      <p:ext uri="{BB962C8B-B14F-4D97-AF65-F5344CB8AC3E}">
        <p14:creationId xmlns:p14="http://schemas.microsoft.com/office/powerpoint/2010/main" val="37897101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184665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测试</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solidFill>
                <a:latin typeface="Microsoft YaHei UI"/>
              </a:rPr>
              <a:t>By </a:t>
            </a:r>
            <a:r>
              <a:rPr lang="en-US" altLang="zh-CN" sz="1200" i="1" dirty="0" err="1" smtClean="0">
                <a:solidFill>
                  <a:schemeClr val="bg1"/>
                </a:solidFill>
                <a:latin typeface="Microsoft YaHei UI"/>
              </a:rPr>
              <a:t>HaTrick</a:t>
            </a:r>
            <a:r>
              <a:rPr lang="en-US" altLang="zh-CN" sz="1200" i="1" dirty="0" smtClean="0">
                <a:solidFill>
                  <a:schemeClr val="bg1"/>
                </a:solidFill>
                <a:latin typeface="Microsoft YaHei UI"/>
              </a:rPr>
              <a:t> Group </a:t>
            </a:r>
            <a:r>
              <a:rPr lang="en-US" altLang="zh-CN" sz="1200" i="1" spc="300" dirty="0" smtClean="0">
                <a:solidFill>
                  <a:schemeClr val="bg1"/>
                </a:solidFill>
                <a:latin typeface="Microsoft YaHei UI"/>
              </a:rPr>
              <a:t>.</a:t>
            </a:r>
            <a:r>
              <a:rPr lang="en-US" altLang="zh-CN" sz="1200" i="1" dirty="0" smtClean="0">
                <a:solidFill>
                  <a:schemeClr val="bg1"/>
                </a:solidFill>
                <a:latin typeface="Microsoft YaHei UI"/>
              </a:rPr>
              <a:t> 8th Jun 2013.</a:t>
            </a:r>
            <a:endParaRPr lang="zh-CN" altLang="en-US" sz="1200" i="1" dirty="0">
              <a:solidFill>
                <a:schemeClr val="bg1"/>
              </a:solidFill>
              <a:latin typeface="Microsoft YaHei UI"/>
            </a:endParaRPr>
          </a:p>
        </p:txBody>
      </p:sp>
      <p:sp>
        <p:nvSpPr>
          <p:cNvPr id="29" name="内容占位符 2"/>
          <p:cNvSpPr>
            <a:spLocks noGrp="1"/>
          </p:cNvSpPr>
          <p:nvPr>
            <p:ph idx="1"/>
          </p:nvPr>
        </p:nvSpPr>
        <p:spPr>
          <a:xfrm>
            <a:off x="457200" y="2063433"/>
            <a:ext cx="8229600" cy="4062730"/>
          </a:xfrm>
        </p:spPr>
        <p:txBody>
          <a:bodyPr/>
          <a:lstStyle/>
          <a:p>
            <a:r>
              <a:rPr lang="zh-CN" altLang="en-US" dirty="0" smtClean="0">
                <a:solidFill>
                  <a:schemeClr val="bg1"/>
                </a:solidFill>
              </a:rPr>
              <a:t>测试</a:t>
            </a:r>
            <a:endParaRPr lang="en-US" altLang="zh-CN" dirty="0" smtClean="0">
              <a:solidFill>
                <a:schemeClr val="bg1"/>
              </a:solidFill>
            </a:endParaRPr>
          </a:p>
          <a:p>
            <a:pPr lvl="1"/>
            <a:r>
              <a:rPr lang="zh-CN" altLang="en-US" dirty="0" smtClean="0">
                <a:solidFill>
                  <a:schemeClr val="bg1"/>
                </a:solidFill>
              </a:rPr>
              <a:t>服务器测试的特点：单机测试、联机测试</a:t>
            </a:r>
            <a:endParaRPr lang="en-US" altLang="zh-CN" dirty="0" smtClean="0">
              <a:solidFill>
                <a:schemeClr val="bg1"/>
              </a:solidFill>
            </a:endParaRPr>
          </a:p>
          <a:p>
            <a:pPr lvl="1"/>
            <a:r>
              <a:rPr lang="zh-CN" altLang="en-US" dirty="0" smtClean="0">
                <a:solidFill>
                  <a:schemeClr val="bg1"/>
                </a:solidFill>
              </a:rPr>
              <a:t>单元测试（通常问题不大）</a:t>
            </a:r>
            <a:endParaRPr lang="en-US" altLang="zh-CN" dirty="0" smtClean="0">
              <a:solidFill>
                <a:schemeClr val="bg1"/>
              </a:solidFill>
            </a:endParaRPr>
          </a:p>
          <a:p>
            <a:pPr lvl="1"/>
            <a:r>
              <a:rPr lang="zh-CN" altLang="en-US" dirty="0" smtClean="0">
                <a:solidFill>
                  <a:schemeClr val="bg1"/>
                </a:solidFill>
              </a:rPr>
              <a:t>集成测试（通常需要大量的修改）</a:t>
            </a:r>
            <a:endParaRPr lang="en-US" altLang="zh-CN" dirty="0" smtClean="0">
              <a:solidFill>
                <a:schemeClr val="bg1"/>
              </a:solidFill>
            </a:endParaRPr>
          </a:p>
          <a:p>
            <a:pPr lvl="1"/>
            <a:endParaRPr lang="en-US" altLang="zh-CN" dirty="0" smtClean="0">
              <a:solidFill>
                <a:schemeClr val="bg1"/>
              </a:solidFill>
            </a:endParaRPr>
          </a:p>
          <a:p>
            <a:pPr lvl="1"/>
            <a:r>
              <a:rPr lang="zh-CN" altLang="en-US" dirty="0" smtClean="0">
                <a:solidFill>
                  <a:schemeClr val="bg1"/>
                </a:solidFill>
              </a:rPr>
              <a:t>利用测试桩和测试驱动尽早为自己的模块测试</a:t>
            </a:r>
            <a:endParaRPr lang="en-US" altLang="zh-CN" dirty="0" smtClean="0">
              <a:solidFill>
                <a:schemeClr val="bg1"/>
              </a:solidFill>
            </a:endParaRPr>
          </a:p>
          <a:p>
            <a:pPr lvl="1"/>
            <a:endParaRPr lang="zh-CN" altLang="en-US" dirty="0">
              <a:solidFill>
                <a:schemeClr val="bg1"/>
              </a:solidFill>
            </a:endParaRPr>
          </a:p>
        </p:txBody>
      </p:sp>
    </p:spTree>
    <p:extLst>
      <p:ext uri="{BB962C8B-B14F-4D97-AF65-F5344CB8AC3E}">
        <p14:creationId xmlns:p14="http://schemas.microsoft.com/office/powerpoint/2010/main" val="9492943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184665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维护</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348880"/>
            <a:ext cx="8229600" cy="3777283"/>
          </a:xfrm>
        </p:spPr>
        <p:txBody>
          <a:bodyPr/>
          <a:lstStyle/>
          <a:p>
            <a:r>
              <a:rPr lang="zh-CN" altLang="en-US" dirty="0" smtClean="0"/>
              <a:t>维护</a:t>
            </a:r>
            <a:endParaRPr lang="en-US" altLang="zh-CN" dirty="0" smtClean="0"/>
          </a:p>
          <a:p>
            <a:pPr lvl="1"/>
            <a:r>
              <a:rPr lang="zh-CN" altLang="en-US" dirty="0"/>
              <a:t>为</a:t>
            </a:r>
            <a:r>
              <a:rPr lang="zh-CN" altLang="en-US" dirty="0" smtClean="0"/>
              <a:t>游戏逻辑模块提供维护服务</a:t>
            </a:r>
            <a:endParaRPr lang="en-US" altLang="zh-CN" dirty="0" smtClean="0"/>
          </a:p>
          <a:p>
            <a:pPr lvl="2"/>
            <a:r>
              <a:rPr lang="zh-CN" altLang="en-US" dirty="0" smtClean="0"/>
              <a:t>沟通调用方法</a:t>
            </a:r>
            <a:endParaRPr lang="en-US" altLang="zh-CN" dirty="0" smtClean="0"/>
          </a:p>
          <a:p>
            <a:pPr lvl="2"/>
            <a:r>
              <a:rPr lang="zh-CN" altLang="en-US" dirty="0" smtClean="0"/>
              <a:t>遇到通信问题时提供解决方案</a:t>
            </a:r>
            <a:endParaRPr lang="en-US" altLang="zh-CN" dirty="0" smtClean="0"/>
          </a:p>
          <a:p>
            <a:pPr lvl="2"/>
            <a:r>
              <a:rPr lang="zh-CN" altLang="en-US" dirty="0" smtClean="0"/>
              <a:t>代码完善</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3421395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463308"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我们的敏捷流程</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graphicFrame>
        <p:nvGraphicFramePr>
          <p:cNvPr id="7" name="内容占位符 3"/>
          <p:cNvGraphicFramePr>
            <a:graphicFrameLocks noGrp="1"/>
          </p:cNvGraphicFramePr>
          <p:nvPr>
            <p:ph idx="1"/>
            <p:extLst>
              <p:ext uri="{D42A27DB-BD31-4B8C-83A1-F6EECF244321}">
                <p14:modId xmlns:p14="http://schemas.microsoft.com/office/powerpoint/2010/main" val="1364169671"/>
              </p:ext>
            </p:extLst>
          </p:nvPr>
        </p:nvGraphicFramePr>
        <p:xfrm>
          <a:off x="903052" y="2183347"/>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8882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276998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蔡庆芃</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7" name="内容占位符 2"/>
          <p:cNvSpPr>
            <a:spLocks noGrp="1"/>
          </p:cNvSpPr>
          <p:nvPr>
            <p:ph idx="1"/>
          </p:nvPr>
        </p:nvSpPr>
        <p:spPr>
          <a:xfrm>
            <a:off x="558800" y="2025991"/>
            <a:ext cx="8229600" cy="4327331"/>
          </a:xfrm>
        </p:spPr>
        <p:txBody>
          <a:bodyPr/>
          <a:lstStyle/>
          <a:p>
            <a:r>
              <a:rPr lang="zh-CN" altLang="en-US" b="1" dirty="0"/>
              <a:t>需求分析</a:t>
            </a:r>
            <a:endParaRPr lang="en-US" altLang="zh-CN" b="1" dirty="0"/>
          </a:p>
          <a:p>
            <a:pPr marL="0" indent="0">
              <a:buNone/>
            </a:pPr>
            <a:r>
              <a:rPr lang="en-US" altLang="zh-CN" dirty="0"/>
              <a:t>1.</a:t>
            </a:r>
            <a:r>
              <a:rPr lang="zh-CN" altLang="en-US" dirty="0"/>
              <a:t>分析了游戏服务器和客户端之间的通信模块的需求</a:t>
            </a:r>
            <a:endParaRPr lang="en-US" altLang="zh-CN" dirty="0"/>
          </a:p>
          <a:p>
            <a:pPr marL="0" indent="0">
              <a:buNone/>
            </a:pPr>
            <a:r>
              <a:rPr lang="en-US" altLang="zh-CN" dirty="0"/>
              <a:t>2.</a:t>
            </a:r>
            <a:r>
              <a:rPr lang="zh-CN" altLang="en-US" dirty="0"/>
              <a:t>分析了游戏大厅的需求</a:t>
            </a:r>
            <a:endParaRPr lang="en-US" altLang="zh-CN" dirty="0"/>
          </a:p>
          <a:p>
            <a:pPr marL="0" indent="0">
              <a:buNone/>
            </a:pPr>
            <a:r>
              <a:rPr lang="zh-CN" altLang="en-US" dirty="0"/>
              <a:t>需求分析对一个项目来说至关重要，需要把大致的功能的精确化，使用</a:t>
            </a:r>
            <a:r>
              <a:rPr lang="en-US" altLang="zh-CN" dirty="0"/>
              <a:t>RTC</a:t>
            </a:r>
            <a:r>
              <a:rPr lang="zh-CN" altLang="en-US" dirty="0"/>
              <a:t>软件进行需求管理，编写了需求说明书的通信和游戏大厅部分内容。</a:t>
            </a:r>
            <a:endParaRPr lang="en-US" altLang="zh-CN" dirty="0"/>
          </a:p>
          <a:p>
            <a:endParaRPr lang="zh-CN" altLang="en-US" dirty="0"/>
          </a:p>
        </p:txBody>
      </p:sp>
    </p:spTree>
    <p:extLst>
      <p:ext uri="{BB962C8B-B14F-4D97-AF65-F5344CB8AC3E}">
        <p14:creationId xmlns:p14="http://schemas.microsoft.com/office/powerpoint/2010/main" val="2921997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概要设计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7" name="内容占位符 2"/>
          <p:cNvSpPr>
            <a:spLocks noGrp="1"/>
          </p:cNvSpPr>
          <p:nvPr>
            <p:ph idx="1"/>
          </p:nvPr>
        </p:nvSpPr>
        <p:spPr>
          <a:xfrm>
            <a:off x="558800" y="2025991"/>
            <a:ext cx="8229600" cy="4327331"/>
          </a:xfrm>
        </p:spPr>
        <p:txBody>
          <a:bodyPr/>
          <a:lstStyle/>
          <a:p>
            <a:r>
              <a:rPr lang="en-US" altLang="zh-CN" dirty="0"/>
              <a:t>1.</a:t>
            </a:r>
            <a:r>
              <a:rPr lang="zh-CN" altLang="en-US" dirty="0"/>
              <a:t>和刘子健一起完成了服务器通信模块的概要设计，并主要设计了大厅服务器和用户客户端的体系架构</a:t>
            </a:r>
            <a:endParaRPr lang="en-US" altLang="zh-CN" dirty="0"/>
          </a:p>
          <a:p>
            <a:r>
              <a:rPr lang="en-US" altLang="zh-CN" dirty="0"/>
              <a:t>2.</a:t>
            </a:r>
            <a:r>
              <a:rPr lang="zh-CN" altLang="en-US" dirty="0"/>
              <a:t>在设计的基础上，编写了概要设计说明书</a:t>
            </a:r>
            <a:r>
              <a:rPr lang="en-US" altLang="zh-CN" dirty="0"/>
              <a:t>Server</a:t>
            </a:r>
            <a:r>
              <a:rPr lang="zh-CN" altLang="en-US" dirty="0"/>
              <a:t>模块的设计内容</a:t>
            </a:r>
            <a:endParaRPr lang="en-US" altLang="zh-CN" dirty="0"/>
          </a:p>
          <a:p>
            <a:r>
              <a:rPr lang="zh-CN" altLang="en-US" dirty="0"/>
              <a:t>由于需求是难以确定的，因而确定一个好的体系架构对一个模块而言至关重要。</a:t>
            </a:r>
            <a:endParaRPr lang="en-US" altLang="zh-CN" dirty="0"/>
          </a:p>
          <a:p>
            <a:endParaRPr lang="zh-CN" altLang="en-US" dirty="0"/>
          </a:p>
        </p:txBody>
      </p:sp>
    </p:spTree>
    <p:extLst>
      <p:ext uri="{BB962C8B-B14F-4D97-AF65-F5344CB8AC3E}">
        <p14:creationId xmlns:p14="http://schemas.microsoft.com/office/powerpoint/2010/main" val="16403399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914400"/>
            <a:ext cx="8463855" cy="1001300"/>
          </a:xfrm>
          <a:prstGeom prst="rect">
            <a:avLst/>
          </a:prstGeom>
          <a:noFill/>
        </p:spPr>
        <p:txBody>
          <a:bodyPr wrap="none" lIns="0" tIns="0" rIns="0" rtlCol="0">
            <a:spAutoFit/>
          </a:bodyPr>
          <a:lstStyle/>
          <a:p>
            <a:pPr>
              <a:lnSpc>
                <a:spcPts val="8600"/>
              </a:lnSpc>
              <a:tabLst>
                <a:tab pos="228600" algn="l"/>
              </a:tabLst>
            </a:pPr>
            <a:r>
              <a:rPr lang="zh-CN" altLang="en-US" sz="4400" dirty="0">
                <a:solidFill>
                  <a:srgbClr val="00A0EF"/>
                </a:solidFill>
                <a:latin typeface="Century" pitchFamily="18" charset="0"/>
                <a:cs typeface="Century" pitchFamily="18" charset="0"/>
              </a:rPr>
              <a:t>游戏大厅服务器和客户端概要设计</a:t>
            </a:r>
            <a:endParaRPr lang="en-US" altLang="zh-CN" sz="1200" i="1" dirty="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8" name="矩形 7"/>
          <p:cNvSpPr/>
          <p:nvPr/>
        </p:nvSpPr>
        <p:spPr>
          <a:xfrm>
            <a:off x="1331640" y="2420888"/>
            <a:ext cx="259228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大厅服务器</a:t>
            </a:r>
            <a:endParaRPr lang="zh-CN" altLang="en-US" dirty="0">
              <a:solidFill>
                <a:prstClr val="white"/>
              </a:solidFill>
            </a:endParaRPr>
          </a:p>
        </p:txBody>
      </p:sp>
      <p:sp>
        <p:nvSpPr>
          <p:cNvPr id="9" name="矩形 8"/>
          <p:cNvSpPr/>
          <p:nvPr/>
        </p:nvSpPr>
        <p:spPr>
          <a:xfrm>
            <a:off x="4699677" y="2420888"/>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客户端</a:t>
            </a:r>
            <a:endParaRPr lang="zh-CN" altLang="en-US" dirty="0">
              <a:solidFill>
                <a:prstClr val="white"/>
              </a:solidFill>
            </a:endParaRPr>
          </a:p>
        </p:txBody>
      </p:sp>
      <p:sp>
        <p:nvSpPr>
          <p:cNvPr id="11" name="矩形 10"/>
          <p:cNvSpPr/>
          <p:nvPr/>
        </p:nvSpPr>
        <p:spPr>
          <a:xfrm>
            <a:off x="1315301" y="4581128"/>
            <a:ext cx="2592288"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服务器大厅显示逻辑</a:t>
            </a:r>
            <a:endParaRPr lang="zh-CN" altLang="en-US" dirty="0">
              <a:solidFill>
                <a:prstClr val="white"/>
              </a:solidFill>
            </a:endParaRPr>
          </a:p>
        </p:txBody>
      </p:sp>
      <p:sp>
        <p:nvSpPr>
          <p:cNvPr id="14" name="矩形 13"/>
          <p:cNvSpPr/>
          <p:nvPr/>
        </p:nvSpPr>
        <p:spPr>
          <a:xfrm>
            <a:off x="4699677" y="4581128"/>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客户端大厅显示逻辑</a:t>
            </a:r>
            <a:endParaRPr lang="zh-CN" altLang="en-US" dirty="0">
              <a:solidFill>
                <a:prstClr val="white"/>
              </a:solidFill>
            </a:endParaRPr>
          </a:p>
        </p:txBody>
      </p:sp>
      <p:cxnSp>
        <p:nvCxnSpPr>
          <p:cNvPr id="15" name="直接箭头连接符 14"/>
          <p:cNvCxnSpPr>
            <a:stCxn id="8" idx="3"/>
            <a:endCxn id="9" idx="1"/>
          </p:cNvCxnSpPr>
          <p:nvPr/>
        </p:nvCxnSpPr>
        <p:spPr>
          <a:xfrm>
            <a:off x="3923928" y="3140968"/>
            <a:ext cx="77574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2"/>
            <a:endCxn id="11" idx="0"/>
          </p:cNvCxnSpPr>
          <p:nvPr/>
        </p:nvCxnSpPr>
        <p:spPr>
          <a:xfrm flipH="1">
            <a:off x="2611445" y="3861048"/>
            <a:ext cx="16339"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a:endCxn id="14" idx="0"/>
          </p:cNvCxnSpPr>
          <p:nvPr/>
        </p:nvCxnSpPr>
        <p:spPr>
          <a:xfrm>
            <a:off x="6067829" y="3861048"/>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8179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详细设计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solidFill>
                <a:latin typeface="Microsoft YaHei UI"/>
              </a:rPr>
              <a:t>By </a:t>
            </a:r>
            <a:r>
              <a:rPr lang="en-US" altLang="zh-CN" sz="1200" i="1" dirty="0" err="1" smtClean="0">
                <a:solidFill>
                  <a:prstClr val="white"/>
                </a:solidFill>
                <a:latin typeface="Microsoft YaHei UI"/>
              </a:rPr>
              <a:t>HaTrick</a:t>
            </a:r>
            <a:r>
              <a:rPr lang="en-US" altLang="zh-CN" sz="1200" i="1" dirty="0" smtClean="0">
                <a:solidFill>
                  <a:prstClr val="white"/>
                </a:solidFill>
                <a:latin typeface="Microsoft YaHei UI"/>
              </a:rPr>
              <a:t> Group </a:t>
            </a:r>
            <a:r>
              <a:rPr lang="en-US" altLang="zh-CN" sz="1200" i="1" spc="300" dirty="0" smtClean="0">
                <a:solidFill>
                  <a:prstClr val="white"/>
                </a:solidFill>
                <a:latin typeface="Microsoft YaHei UI"/>
              </a:rPr>
              <a:t>.</a:t>
            </a:r>
            <a:r>
              <a:rPr lang="en-US" altLang="zh-CN" sz="1200" i="1" dirty="0" smtClean="0">
                <a:solidFill>
                  <a:prstClr val="white"/>
                </a:solidFill>
                <a:latin typeface="Microsoft YaHei UI"/>
              </a:rPr>
              <a:t> 8th Jun 2013.</a:t>
            </a:r>
            <a:endParaRPr lang="zh-CN" altLang="en-US" sz="1200" i="1" dirty="0">
              <a:solidFill>
                <a:prstClr val="white"/>
              </a:solidFill>
              <a:latin typeface="Microsoft YaHei UI"/>
            </a:endParaRPr>
          </a:p>
        </p:txBody>
      </p:sp>
      <p:sp>
        <p:nvSpPr>
          <p:cNvPr id="4" name="矩形 3"/>
          <p:cNvSpPr/>
          <p:nvPr/>
        </p:nvSpPr>
        <p:spPr>
          <a:xfrm>
            <a:off x="755576" y="2551837"/>
            <a:ext cx="7416824" cy="2677656"/>
          </a:xfrm>
          <a:prstGeom prst="rect">
            <a:avLst/>
          </a:prstGeom>
        </p:spPr>
        <p:txBody>
          <a:bodyPr wrap="square">
            <a:spAutoFit/>
          </a:bodyPr>
          <a:lstStyle/>
          <a:p>
            <a:r>
              <a:rPr lang="en-US" altLang="zh-CN" sz="2800" dirty="0">
                <a:solidFill>
                  <a:prstClr val="white"/>
                </a:solidFill>
              </a:rPr>
              <a:t>1.</a:t>
            </a:r>
            <a:r>
              <a:rPr lang="zh-CN" altLang="en-US" sz="2800" dirty="0">
                <a:solidFill>
                  <a:prstClr val="white"/>
                </a:solidFill>
              </a:rPr>
              <a:t>由于我们项目开发用的</a:t>
            </a:r>
            <a:r>
              <a:rPr lang="en-US" altLang="zh-CN" sz="2800" dirty="0">
                <a:solidFill>
                  <a:prstClr val="white"/>
                </a:solidFill>
              </a:rPr>
              <a:t>Agile Development,</a:t>
            </a:r>
            <a:r>
              <a:rPr lang="zh-CN" altLang="en-US" sz="2800" dirty="0">
                <a:solidFill>
                  <a:prstClr val="white"/>
                </a:solidFill>
              </a:rPr>
              <a:t>所以在我和刘子健负责的游戏服务器通信模块中采用直接编程，简化了详细设计的过程</a:t>
            </a:r>
            <a:endParaRPr lang="en-US" altLang="zh-CN" sz="2800" dirty="0">
              <a:solidFill>
                <a:prstClr val="white"/>
              </a:solidFill>
            </a:endParaRPr>
          </a:p>
          <a:p>
            <a:r>
              <a:rPr lang="en-US" altLang="zh-CN" sz="2800" dirty="0">
                <a:solidFill>
                  <a:prstClr val="white"/>
                </a:solidFill>
              </a:rPr>
              <a:t>2.</a:t>
            </a:r>
            <a:r>
              <a:rPr lang="zh-CN" altLang="en-US" sz="2800" dirty="0">
                <a:solidFill>
                  <a:prstClr val="white"/>
                </a:solidFill>
              </a:rPr>
              <a:t>对于游戏大厅则采用的传统瀑布模型开发，</a:t>
            </a:r>
            <a:endParaRPr lang="en-US" altLang="zh-CN" sz="2800" dirty="0">
              <a:solidFill>
                <a:prstClr val="white"/>
              </a:solidFill>
            </a:endParaRPr>
          </a:p>
          <a:p>
            <a:r>
              <a:rPr lang="zh-CN" altLang="en-US" sz="2800" dirty="0">
                <a:solidFill>
                  <a:prstClr val="white"/>
                </a:solidFill>
              </a:rPr>
              <a:t>详细设计了通信、界面有关的类以及通信协</a:t>
            </a:r>
            <a:r>
              <a:rPr lang="en-US" altLang="zh-CN" sz="2800" dirty="0">
                <a:solidFill>
                  <a:prstClr val="white"/>
                </a:solidFill>
              </a:rPr>
              <a:t>    </a:t>
            </a:r>
            <a:r>
              <a:rPr lang="zh-CN" altLang="en-US" sz="2800" dirty="0">
                <a:solidFill>
                  <a:prstClr val="white"/>
                </a:solidFill>
              </a:rPr>
              <a:t>议。</a:t>
            </a:r>
            <a:endParaRPr lang="en-US" altLang="zh-CN" sz="2800" dirty="0">
              <a:solidFill>
                <a:prstClr val="white"/>
              </a:solidFill>
            </a:endParaRPr>
          </a:p>
        </p:txBody>
      </p:sp>
    </p:spTree>
    <p:extLst>
      <p:ext uri="{BB962C8B-B14F-4D97-AF65-F5344CB8AC3E}">
        <p14:creationId xmlns:p14="http://schemas.microsoft.com/office/powerpoint/2010/main" val="21539516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8463855" cy="990336"/>
          </a:xfrm>
          <a:prstGeom prst="rect">
            <a:avLst/>
          </a:prstGeom>
          <a:noFill/>
        </p:spPr>
        <p:txBody>
          <a:bodyPr wrap="none" lIns="0" tIns="0" rIns="0" rtlCol="0">
            <a:spAutoFit/>
          </a:bodyPr>
          <a:lstStyle/>
          <a:p>
            <a:pPr>
              <a:lnSpc>
                <a:spcPts val="8600"/>
              </a:lnSpc>
              <a:tabLst>
                <a:tab pos="228600" algn="l"/>
              </a:tabLst>
            </a:pPr>
            <a:r>
              <a:rPr lang="zh-CN" altLang="en-US" sz="4400" dirty="0">
                <a:solidFill>
                  <a:srgbClr val="00A0EF"/>
                </a:solidFill>
                <a:latin typeface="Century" pitchFamily="18" charset="0"/>
                <a:cs typeface="Century" pitchFamily="18" charset="0"/>
              </a:rPr>
              <a:t>游戏大厅服务器和客户端概要设计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solidFill>
                <a:latin typeface="Microsoft YaHei UI"/>
              </a:rPr>
              <a:t>By </a:t>
            </a:r>
            <a:r>
              <a:rPr lang="en-US" altLang="zh-CN" sz="1200" i="1" dirty="0" err="1" smtClean="0">
                <a:solidFill>
                  <a:prstClr val="white"/>
                </a:solidFill>
                <a:latin typeface="Microsoft YaHei UI"/>
              </a:rPr>
              <a:t>HaTrick</a:t>
            </a:r>
            <a:r>
              <a:rPr lang="en-US" altLang="zh-CN" sz="1200" i="1" dirty="0" smtClean="0">
                <a:solidFill>
                  <a:prstClr val="white"/>
                </a:solidFill>
                <a:latin typeface="Microsoft YaHei UI"/>
              </a:rPr>
              <a:t> Group </a:t>
            </a:r>
            <a:r>
              <a:rPr lang="en-US" altLang="zh-CN" sz="1200" i="1" spc="300" dirty="0" smtClean="0">
                <a:solidFill>
                  <a:prstClr val="white"/>
                </a:solidFill>
                <a:latin typeface="Microsoft YaHei UI"/>
              </a:rPr>
              <a:t>.</a:t>
            </a:r>
            <a:r>
              <a:rPr lang="en-US" altLang="zh-CN" sz="1200" i="1" dirty="0" smtClean="0">
                <a:solidFill>
                  <a:prstClr val="white"/>
                </a:solidFill>
                <a:latin typeface="Microsoft YaHei UI"/>
              </a:rPr>
              <a:t> 8th Jun 2013.</a:t>
            </a:r>
            <a:endParaRPr lang="zh-CN" altLang="en-US" sz="1200" i="1" dirty="0">
              <a:solidFill>
                <a:prstClr val="white"/>
              </a:solidFill>
              <a:latin typeface="Microsoft YaHei UI"/>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95" y="2306825"/>
            <a:ext cx="7776864" cy="3803104"/>
          </a:xfrm>
          <a:prstGeom prst="rect">
            <a:avLst/>
          </a:prstGeom>
        </p:spPr>
      </p:pic>
    </p:spTree>
    <p:extLst>
      <p:ext uri="{BB962C8B-B14F-4D97-AF65-F5344CB8AC3E}">
        <p14:creationId xmlns:p14="http://schemas.microsoft.com/office/powerpoint/2010/main" val="1992540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8309967"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游戏大厅服务器架构</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solidFill>
                <a:latin typeface="Microsoft YaHei UI"/>
              </a:rPr>
              <a:t>By </a:t>
            </a:r>
            <a:r>
              <a:rPr lang="en-US" altLang="zh-CN" sz="1200" i="1" dirty="0" err="1" smtClean="0">
                <a:solidFill>
                  <a:prstClr val="white"/>
                </a:solidFill>
                <a:latin typeface="Microsoft YaHei UI"/>
              </a:rPr>
              <a:t>HaTrick</a:t>
            </a:r>
            <a:r>
              <a:rPr lang="en-US" altLang="zh-CN" sz="1200" i="1" dirty="0" smtClean="0">
                <a:solidFill>
                  <a:prstClr val="white"/>
                </a:solidFill>
                <a:latin typeface="Microsoft YaHei UI"/>
              </a:rPr>
              <a:t> Group </a:t>
            </a:r>
            <a:r>
              <a:rPr lang="en-US" altLang="zh-CN" sz="1200" i="1" spc="300" dirty="0" smtClean="0">
                <a:solidFill>
                  <a:prstClr val="white"/>
                </a:solidFill>
                <a:latin typeface="Microsoft YaHei UI"/>
              </a:rPr>
              <a:t>.</a:t>
            </a:r>
            <a:r>
              <a:rPr lang="en-US" altLang="zh-CN" sz="1200" i="1" dirty="0" smtClean="0">
                <a:solidFill>
                  <a:prstClr val="white"/>
                </a:solidFill>
                <a:latin typeface="Microsoft YaHei UI"/>
              </a:rPr>
              <a:t> 8th Jun 2013.</a:t>
            </a:r>
            <a:endParaRPr lang="zh-CN" altLang="en-US" sz="1200" i="1" dirty="0">
              <a:solidFill>
                <a:prstClr val="white"/>
              </a:solidFill>
              <a:latin typeface="Microsoft YaHei UI"/>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276872"/>
            <a:ext cx="7128792" cy="3672235"/>
          </a:xfrm>
          <a:prstGeom prst="rect">
            <a:avLst/>
          </a:prstGeom>
        </p:spPr>
      </p:pic>
    </p:spTree>
    <p:extLst>
      <p:ext uri="{BB962C8B-B14F-4D97-AF65-F5344CB8AC3E}">
        <p14:creationId xmlns:p14="http://schemas.microsoft.com/office/powerpoint/2010/main" val="833816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8021427" cy="1032911"/>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Century" pitchFamily="18" charset="0"/>
                <a:cs typeface="Century" pitchFamily="18" charset="0"/>
              </a:rPr>
              <a:t>大厅客户端</a:t>
            </a:r>
            <a:r>
              <a:rPr lang="en-US" altLang="zh-CN" sz="6000" dirty="0">
                <a:solidFill>
                  <a:srgbClr val="00A0EF"/>
                </a:solidFill>
                <a:latin typeface="Century" pitchFamily="18" charset="0"/>
                <a:cs typeface="Century" pitchFamily="18" charset="0"/>
              </a:rPr>
              <a:t>UML</a:t>
            </a:r>
            <a:r>
              <a:rPr lang="zh-CN" altLang="en-US" sz="6000" dirty="0">
                <a:solidFill>
                  <a:srgbClr val="00A0EF"/>
                </a:solidFill>
                <a:latin typeface="Century" pitchFamily="18" charset="0"/>
                <a:cs typeface="Century" pitchFamily="18" charset="0"/>
              </a:rPr>
              <a:t>状态图</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solidFill>
                <a:latin typeface="Microsoft YaHei UI"/>
              </a:rPr>
              <a:t>By </a:t>
            </a:r>
            <a:r>
              <a:rPr lang="en-US" altLang="zh-CN" sz="1200" i="1" dirty="0" err="1" smtClean="0">
                <a:solidFill>
                  <a:prstClr val="white"/>
                </a:solidFill>
                <a:latin typeface="Microsoft YaHei UI"/>
              </a:rPr>
              <a:t>HaTrick</a:t>
            </a:r>
            <a:r>
              <a:rPr lang="en-US" altLang="zh-CN" sz="1200" i="1" dirty="0" smtClean="0">
                <a:solidFill>
                  <a:prstClr val="white"/>
                </a:solidFill>
                <a:latin typeface="Microsoft YaHei UI"/>
              </a:rPr>
              <a:t> Group </a:t>
            </a:r>
            <a:r>
              <a:rPr lang="en-US" altLang="zh-CN" sz="1200" i="1" spc="300" dirty="0" smtClean="0">
                <a:solidFill>
                  <a:prstClr val="white"/>
                </a:solidFill>
                <a:latin typeface="Microsoft YaHei UI"/>
              </a:rPr>
              <a:t>.</a:t>
            </a:r>
            <a:r>
              <a:rPr lang="en-US" altLang="zh-CN" sz="1200" i="1" dirty="0" smtClean="0">
                <a:solidFill>
                  <a:prstClr val="white"/>
                </a:solidFill>
                <a:latin typeface="Microsoft YaHei UI"/>
              </a:rPr>
              <a:t> 8th Jun 2013.</a:t>
            </a:r>
            <a:endParaRPr lang="zh-CN" altLang="en-US" sz="1200" i="1" dirty="0">
              <a:solidFill>
                <a:prstClr val="white"/>
              </a:solidFill>
              <a:latin typeface="Microsoft YaHei UI"/>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93" y="1999163"/>
            <a:ext cx="7560840" cy="4418429"/>
          </a:xfrm>
          <a:prstGeom prst="rect">
            <a:avLst/>
          </a:prstGeom>
        </p:spPr>
      </p:pic>
    </p:spTree>
    <p:extLst>
      <p:ext uri="{BB962C8B-B14F-4D97-AF65-F5344CB8AC3E}">
        <p14:creationId xmlns:p14="http://schemas.microsoft.com/office/powerpoint/2010/main" val="3089493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7899598" cy="990336"/>
          </a:xfrm>
          <a:prstGeom prst="rect">
            <a:avLst/>
          </a:prstGeom>
          <a:noFill/>
        </p:spPr>
        <p:txBody>
          <a:bodyPr wrap="none" lIns="0" tIns="0" rIns="0" rtlCol="0">
            <a:spAutoFit/>
          </a:bodyPr>
          <a:lstStyle/>
          <a:p>
            <a:pPr>
              <a:lnSpc>
                <a:spcPts val="8600"/>
              </a:lnSpc>
              <a:tabLst>
                <a:tab pos="228600" algn="l"/>
              </a:tabLst>
            </a:pPr>
            <a:r>
              <a:rPr lang="zh-CN" altLang="en-US" sz="4400" dirty="0">
                <a:solidFill>
                  <a:srgbClr val="00A0EF"/>
                </a:solidFill>
                <a:latin typeface="Century" pitchFamily="18" charset="0"/>
                <a:cs typeface="Century" pitchFamily="18" charset="0"/>
              </a:rPr>
              <a:t>游戏大厅客户端管理类设计类图</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7" name="内容占位符 2"/>
          <p:cNvSpPr>
            <a:spLocks noGrp="1"/>
          </p:cNvSpPr>
          <p:nvPr>
            <p:ph idx="1"/>
          </p:nvPr>
        </p:nvSpPr>
        <p:spPr>
          <a:xfrm>
            <a:off x="558800" y="2025991"/>
            <a:ext cx="8229600" cy="4327331"/>
          </a:xfrm>
        </p:spPr>
        <p:txBody>
          <a:bodyPr/>
          <a:lstStyle/>
          <a:p>
            <a:r>
              <a:rPr lang="zh-CN" altLang="en-US" dirty="0"/>
              <a:t>采用</a:t>
            </a:r>
            <a:r>
              <a:rPr lang="en-US" altLang="zh-CN" dirty="0" err="1"/>
              <a:t>EnterPrise</a:t>
            </a:r>
            <a:r>
              <a:rPr lang="en-US" altLang="zh-CN" dirty="0"/>
              <a:t>-Architect</a:t>
            </a:r>
          </a:p>
          <a:p>
            <a:r>
              <a:rPr lang="zh-CN" altLang="en-US" dirty="0"/>
              <a:t>进行详细设计各类，</a:t>
            </a:r>
            <a:endParaRPr lang="en-US" altLang="zh-CN" dirty="0"/>
          </a:p>
          <a:p>
            <a:r>
              <a:rPr lang="zh-CN" altLang="en-US" dirty="0"/>
              <a:t>并生成对应代码</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110594"/>
            <a:ext cx="2524125" cy="4305300"/>
          </a:xfrm>
          <a:prstGeom prst="rect">
            <a:avLst/>
          </a:prstGeom>
        </p:spPr>
      </p:pic>
    </p:spTree>
    <p:extLst>
      <p:ext uri="{BB962C8B-B14F-4D97-AF65-F5344CB8AC3E}">
        <p14:creationId xmlns:p14="http://schemas.microsoft.com/office/powerpoint/2010/main" val="4087867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184665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编码</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7" name="内容占位符 2"/>
          <p:cNvSpPr>
            <a:spLocks noGrp="1"/>
          </p:cNvSpPr>
          <p:nvPr>
            <p:ph idx="1"/>
          </p:nvPr>
        </p:nvSpPr>
        <p:spPr>
          <a:xfrm>
            <a:off x="558800" y="2025991"/>
            <a:ext cx="8229600" cy="4327331"/>
          </a:xfrm>
        </p:spPr>
        <p:txBody>
          <a:bodyPr/>
          <a:lstStyle/>
          <a:p>
            <a:r>
              <a:rPr lang="zh-CN" altLang="en-US" dirty="0"/>
              <a:t>对于游戏服务器和客户端通信模块，我和刘子健采用结对编程编写</a:t>
            </a:r>
          </a:p>
          <a:p>
            <a:r>
              <a:rPr lang="zh-CN" altLang="en-US" dirty="0"/>
              <a:t>对于游戏大厅模块，我负责编写大厅服务器和用户协议通信，刘子健负责编写界面</a:t>
            </a:r>
          </a:p>
        </p:txBody>
      </p:sp>
    </p:spTree>
    <p:extLst>
      <p:ext uri="{BB962C8B-B14F-4D97-AF65-F5344CB8AC3E}">
        <p14:creationId xmlns:p14="http://schemas.microsoft.com/office/powerpoint/2010/main" val="37682215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TextBox 1"/>
          <p:cNvSpPr txBox="1"/>
          <p:nvPr/>
        </p:nvSpPr>
        <p:spPr>
          <a:xfrm>
            <a:off x="558800" y="836712"/>
            <a:ext cx="4616648"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测试和维护</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prstClr val="white">
                    <a:lumMod val="50000"/>
                  </a:prstClr>
                </a:solidFill>
                <a:latin typeface="Microsoft YaHei UI"/>
              </a:rPr>
              <a:t>By </a:t>
            </a:r>
            <a:r>
              <a:rPr lang="en-US" altLang="zh-CN" sz="1200" i="1" dirty="0" err="1" smtClean="0">
                <a:solidFill>
                  <a:prstClr val="white">
                    <a:lumMod val="50000"/>
                  </a:prstClr>
                </a:solidFill>
                <a:latin typeface="Microsoft YaHei UI"/>
              </a:rPr>
              <a:t>HaTrick</a:t>
            </a:r>
            <a:r>
              <a:rPr lang="en-US" altLang="zh-CN" sz="1200" i="1" dirty="0" smtClean="0">
                <a:solidFill>
                  <a:prstClr val="white">
                    <a:lumMod val="50000"/>
                  </a:prstClr>
                </a:solidFill>
                <a:latin typeface="Microsoft YaHei UI"/>
              </a:rPr>
              <a:t> Group </a:t>
            </a:r>
            <a:r>
              <a:rPr lang="en-US" altLang="zh-CN" sz="1200" i="1" spc="300" dirty="0" smtClean="0">
                <a:solidFill>
                  <a:prstClr val="white">
                    <a:lumMod val="50000"/>
                  </a:prstClr>
                </a:solidFill>
                <a:latin typeface="Microsoft YaHei UI"/>
              </a:rPr>
              <a:t>.</a:t>
            </a:r>
            <a:r>
              <a:rPr lang="en-US" altLang="zh-CN" sz="1200" i="1" dirty="0" smtClean="0">
                <a:solidFill>
                  <a:prstClr val="white">
                    <a:lumMod val="50000"/>
                  </a:prstClr>
                </a:solidFill>
                <a:latin typeface="Microsoft YaHei UI"/>
              </a:rPr>
              <a:t> 8th Jun 2013.</a:t>
            </a:r>
            <a:endParaRPr lang="zh-CN" altLang="en-US" sz="1200" i="1" dirty="0">
              <a:solidFill>
                <a:prstClr val="white">
                  <a:lumMod val="50000"/>
                </a:prstClr>
              </a:solidFill>
              <a:latin typeface="Microsoft YaHei UI"/>
            </a:endParaRPr>
          </a:p>
        </p:txBody>
      </p:sp>
      <p:sp>
        <p:nvSpPr>
          <p:cNvPr id="7" name="内容占位符 2"/>
          <p:cNvSpPr>
            <a:spLocks noGrp="1"/>
          </p:cNvSpPr>
          <p:nvPr>
            <p:ph idx="1"/>
          </p:nvPr>
        </p:nvSpPr>
        <p:spPr>
          <a:xfrm>
            <a:off x="558800" y="2025991"/>
            <a:ext cx="8229600" cy="4327331"/>
          </a:xfrm>
        </p:spPr>
        <p:txBody>
          <a:bodyPr/>
          <a:lstStyle/>
          <a:p>
            <a:r>
              <a:rPr lang="zh-CN" altLang="en-US" dirty="0"/>
              <a:t>对游戏通信模块和大厅服务器通信模块首先对子模块进行单元测试，然后对各个模块进行集成测试</a:t>
            </a:r>
            <a:endParaRPr lang="en-US" altLang="zh-CN" dirty="0"/>
          </a:p>
          <a:p>
            <a:r>
              <a:rPr lang="zh-CN" altLang="en-US" dirty="0"/>
              <a:t>解决通信</a:t>
            </a:r>
            <a:r>
              <a:rPr lang="en-US" altLang="zh-CN" dirty="0"/>
              <a:t>bug</a:t>
            </a:r>
            <a:r>
              <a:rPr lang="zh-CN" altLang="en-US" dirty="0"/>
              <a:t>：不同消息报文长度不一致，因而说明原有的通信协议设计失误，定位到</a:t>
            </a:r>
            <a:r>
              <a:rPr lang="en-US" altLang="zh-CN" dirty="0"/>
              <a:t>bug</a:t>
            </a:r>
            <a:r>
              <a:rPr lang="zh-CN" altLang="en-US" dirty="0"/>
              <a:t>后我修正了通信协议</a:t>
            </a:r>
            <a:endParaRPr lang="en-US" altLang="zh-CN" dirty="0"/>
          </a:p>
        </p:txBody>
      </p:sp>
    </p:spTree>
    <p:extLst>
      <p:ext uri="{BB962C8B-B14F-4D97-AF65-F5344CB8AC3E}">
        <p14:creationId xmlns:p14="http://schemas.microsoft.com/office/powerpoint/2010/main" val="81820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项目迭代</a:t>
            </a:r>
            <a:endParaRPr lang="en-US" altLang="zh-CN" sz="2400" i="1" dirty="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457200" y="2063433"/>
            <a:ext cx="8229600" cy="4062730"/>
          </a:xfrm>
        </p:spPr>
        <p:txBody>
          <a:bodyPr>
            <a:normAutofit fontScale="70000" lnSpcReduction="20000"/>
          </a:bodyPr>
          <a:lstStyle/>
          <a:p>
            <a:pPr>
              <a:lnSpc>
                <a:spcPct val="100000"/>
              </a:lnSpc>
            </a:pPr>
            <a:r>
              <a:rPr lang="zh-CN" altLang="en-US" dirty="0"/>
              <a:t>第一层迭</a:t>
            </a:r>
            <a:r>
              <a:rPr lang="zh-CN" altLang="en-US" dirty="0" smtClean="0"/>
              <a:t>代</a:t>
            </a:r>
            <a:endParaRPr lang="en-US" altLang="zh-CN" dirty="0" smtClean="0"/>
          </a:p>
          <a:p>
            <a:pPr lvl="1"/>
            <a:r>
              <a:rPr lang="zh-CN" altLang="en-US" dirty="0" smtClean="0"/>
              <a:t>搭建</a:t>
            </a:r>
            <a:r>
              <a:rPr lang="zh-CN" altLang="en-US" dirty="0"/>
              <a:t>图形框架，实现人物的静像与动作绘制。</a:t>
            </a:r>
            <a:endParaRPr lang="en-US" altLang="zh-CN" dirty="0"/>
          </a:p>
          <a:p>
            <a:pPr>
              <a:lnSpc>
                <a:spcPct val="100000"/>
              </a:lnSpc>
            </a:pPr>
            <a:r>
              <a:rPr lang="zh-CN" altLang="en-US" dirty="0"/>
              <a:t>第二层迭</a:t>
            </a:r>
            <a:r>
              <a:rPr lang="zh-CN" altLang="en-US" dirty="0" smtClean="0"/>
              <a:t>代</a:t>
            </a:r>
            <a:endParaRPr lang="en-US" altLang="zh-CN" dirty="0" smtClean="0"/>
          </a:p>
          <a:p>
            <a:pPr lvl="1"/>
            <a:r>
              <a:rPr lang="zh-CN" altLang="en-US" dirty="0" smtClean="0"/>
              <a:t>实现</a:t>
            </a:r>
            <a:r>
              <a:rPr lang="zh-CN" altLang="en-US" dirty="0"/>
              <a:t>基本的人物移动，能够使用两台终端控制两个角色通过同一台服务器进行交互。</a:t>
            </a:r>
            <a:endParaRPr lang="en-US" altLang="zh-CN" dirty="0"/>
          </a:p>
          <a:p>
            <a:pPr>
              <a:lnSpc>
                <a:spcPct val="100000"/>
              </a:lnSpc>
            </a:pPr>
            <a:r>
              <a:rPr lang="zh-CN" altLang="en-US" dirty="0"/>
              <a:t>第三层迭</a:t>
            </a:r>
            <a:r>
              <a:rPr lang="zh-CN" altLang="en-US" dirty="0" smtClean="0"/>
              <a:t>代</a:t>
            </a:r>
            <a:endParaRPr lang="en-US" altLang="zh-CN" dirty="0" smtClean="0"/>
          </a:p>
          <a:p>
            <a:pPr lvl="1"/>
            <a:r>
              <a:rPr lang="zh-CN" altLang="en-US" dirty="0" smtClean="0"/>
              <a:t>实现</a:t>
            </a:r>
            <a:r>
              <a:rPr lang="zh-CN" altLang="en-US" dirty="0"/>
              <a:t>地图和物品的绘制，能够实现技能使用和伤害效果。</a:t>
            </a:r>
            <a:endParaRPr lang="en-US" altLang="zh-CN" dirty="0"/>
          </a:p>
          <a:p>
            <a:pPr>
              <a:lnSpc>
                <a:spcPct val="100000"/>
              </a:lnSpc>
            </a:pPr>
            <a:r>
              <a:rPr lang="zh-CN" altLang="en-US" dirty="0">
                <a:solidFill>
                  <a:srgbClr val="FD0073"/>
                </a:solidFill>
              </a:rPr>
              <a:t>第四层迭</a:t>
            </a:r>
            <a:r>
              <a:rPr lang="zh-CN" altLang="en-US" dirty="0" smtClean="0">
                <a:solidFill>
                  <a:srgbClr val="FD0073"/>
                </a:solidFill>
              </a:rPr>
              <a:t>代（当前进度）</a:t>
            </a:r>
            <a:endParaRPr lang="en-US" altLang="zh-CN" dirty="0" smtClean="0">
              <a:solidFill>
                <a:srgbClr val="FD0073"/>
              </a:solidFill>
            </a:endParaRPr>
          </a:p>
          <a:p>
            <a:pPr lvl="1"/>
            <a:r>
              <a:rPr lang="zh-CN" altLang="en-US" dirty="0" smtClean="0">
                <a:solidFill>
                  <a:srgbClr val="FD0073"/>
                </a:solidFill>
              </a:rPr>
              <a:t>实现</a:t>
            </a:r>
            <a:r>
              <a:rPr lang="zh-CN" altLang="en-US" dirty="0">
                <a:solidFill>
                  <a:srgbClr val="FD0073"/>
                </a:solidFill>
              </a:rPr>
              <a:t>游戏大厅，能够使用多台终端通过游戏大厅创建游戏。</a:t>
            </a:r>
            <a:endParaRPr lang="en-US" altLang="zh-CN" dirty="0">
              <a:solidFill>
                <a:srgbClr val="FD0073"/>
              </a:solidFill>
            </a:endParaRPr>
          </a:p>
          <a:p>
            <a:pPr>
              <a:lnSpc>
                <a:spcPct val="100000"/>
              </a:lnSpc>
            </a:pPr>
            <a:r>
              <a:rPr lang="zh-CN" altLang="en-US" dirty="0"/>
              <a:t>第五层迭</a:t>
            </a:r>
            <a:r>
              <a:rPr lang="zh-CN" altLang="en-US" dirty="0" smtClean="0"/>
              <a:t>代</a:t>
            </a:r>
            <a:endParaRPr lang="en-US" altLang="zh-CN" dirty="0"/>
          </a:p>
          <a:p>
            <a:pPr lvl="1"/>
            <a:r>
              <a:rPr lang="zh-CN" altLang="en-US" dirty="0" smtClean="0"/>
              <a:t>完善</a:t>
            </a:r>
            <a:r>
              <a:rPr lang="zh-CN" altLang="en-US" dirty="0"/>
              <a:t>游戏界面和游戏模式，提高游戏流畅度，增加游戏趣味性。</a:t>
            </a:r>
          </a:p>
        </p:txBody>
      </p:sp>
    </p:spTree>
    <p:extLst>
      <p:ext uri="{BB962C8B-B14F-4D97-AF65-F5344CB8AC3E}">
        <p14:creationId xmlns:p14="http://schemas.microsoft.com/office/powerpoint/2010/main" val="32705091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386638"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微软雅黑" pitchFamily="34" charset="-122"/>
                <a:ea typeface="微软雅黑" pitchFamily="34" charset="-122"/>
                <a:cs typeface="Century" pitchFamily="18" charset="0"/>
              </a:rPr>
              <a:t>软件工程个人报告</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TextBox 1"/>
          <p:cNvSpPr txBox="1"/>
          <p:nvPr/>
        </p:nvSpPr>
        <p:spPr>
          <a:xfrm>
            <a:off x="558800" y="1988840"/>
            <a:ext cx="8394750" cy="2251899"/>
          </a:xfrm>
          <a:prstGeom prst="rect">
            <a:avLst/>
          </a:prstGeom>
          <a:noFill/>
        </p:spPr>
        <p:txBody>
          <a:bodyPr wrap="squar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游戏逻辑部分</a:t>
            </a:r>
            <a:endParaRPr lang="en-US" altLang="zh-CN" sz="6000" dirty="0" smtClean="0">
              <a:solidFill>
                <a:srgbClr val="00A0EF"/>
              </a:solidFill>
              <a:latin typeface="微软雅黑" pitchFamily="34" charset="-122"/>
              <a:ea typeface="微软雅黑" pitchFamily="34" charset="-122"/>
              <a:cs typeface="Century" pitchFamily="18" charset="0"/>
            </a:endParaRPr>
          </a:p>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李</a:t>
            </a:r>
            <a:r>
              <a:rPr lang="zh-CN" altLang="en-US" sz="6000" dirty="0">
                <a:solidFill>
                  <a:srgbClr val="00A0EF"/>
                </a:solidFill>
                <a:latin typeface="微软雅黑" pitchFamily="34" charset="-122"/>
                <a:ea typeface="微软雅黑" pitchFamily="34" charset="-122"/>
                <a:cs typeface="Century" pitchFamily="18" charset="0"/>
              </a:rPr>
              <a:t>亦然</a:t>
            </a:r>
          </a:p>
        </p:txBody>
      </p:sp>
    </p:spTree>
    <p:extLst>
      <p:ext uri="{BB962C8B-B14F-4D97-AF65-F5344CB8AC3E}">
        <p14:creationId xmlns:p14="http://schemas.microsoft.com/office/powerpoint/2010/main" val="114893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077766"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报告</a:t>
            </a:r>
            <a:r>
              <a:rPr lang="zh-CN" altLang="en-US" sz="6000" dirty="0" smtClean="0">
                <a:solidFill>
                  <a:srgbClr val="00A0EF"/>
                </a:solidFill>
                <a:latin typeface="微软雅黑" pitchFamily="34" charset="-122"/>
                <a:ea typeface="微软雅黑" pitchFamily="34" charset="-122"/>
                <a:cs typeface="Century" pitchFamily="18" charset="0"/>
              </a:rPr>
              <a:t>流程</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4" name="矩形 3"/>
          <p:cNvSpPr/>
          <p:nvPr/>
        </p:nvSpPr>
        <p:spPr>
          <a:xfrm>
            <a:off x="558800" y="2058590"/>
            <a:ext cx="3039294" cy="1523494"/>
          </a:xfrm>
          <a:prstGeom prst="rect">
            <a:avLst/>
          </a:prstGeom>
          <a:noFill/>
        </p:spPr>
        <p:txBody>
          <a:bodyPr wrap="none" lIns="0" tIns="0" rIns="0" rtlCol="0">
            <a:spAutoFit/>
          </a:bodyPr>
          <a:lstStyle/>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工作内容提要</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内容详细介绍</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感想与收获</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91792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4616648"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工作</a:t>
            </a:r>
            <a:r>
              <a:rPr lang="zh-CN" altLang="en-US" sz="6000" dirty="0" smtClean="0">
                <a:solidFill>
                  <a:srgbClr val="00A0EF"/>
                </a:solidFill>
                <a:latin typeface="微软雅黑" pitchFamily="34" charset="-122"/>
                <a:ea typeface="微软雅黑" pitchFamily="34" charset="-122"/>
                <a:cs typeface="Century" pitchFamily="18" charset="0"/>
              </a:rPr>
              <a:t>内容提要</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2060848"/>
            <a:ext cx="6787114" cy="3000821"/>
          </a:xfrm>
          <a:prstGeom prst="rect">
            <a:avLst/>
          </a:prstGeom>
          <a:noFill/>
        </p:spPr>
        <p:txBody>
          <a:bodyPr wrap="non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需求分析</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负责游戏逻辑模块 </a:t>
            </a:r>
            <a:r>
              <a:rPr lang="en-US" altLang="zh-CN" sz="3200" dirty="0">
                <a:latin typeface="微软雅黑" pitchFamily="34" charset="-122"/>
                <a:ea typeface="微软雅黑" pitchFamily="34" charset="-122"/>
                <a:cs typeface="Century" pitchFamily="18" charset="0"/>
              </a:rPr>
              <a:t>– </a:t>
            </a:r>
            <a:r>
              <a:rPr lang="zh-CN" altLang="en-US" sz="3200" dirty="0">
                <a:latin typeface="微软雅黑" pitchFamily="34" charset="-122"/>
                <a:ea typeface="微软雅黑" pitchFamily="34" charset="-122"/>
                <a:cs typeface="Century" pitchFamily="18" charset="0"/>
              </a:rPr>
              <a:t>与魏子华一组</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设计</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编码</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测试</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smtClean="0">
                <a:latin typeface="微软雅黑" pitchFamily="34" charset="-122"/>
                <a:ea typeface="微软雅黑" pitchFamily="34" charset="-122"/>
                <a:cs typeface="Century" pitchFamily="18" charset="0"/>
              </a:rPr>
              <a:t>迭代开发</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3190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944209"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smtClean="0">
                <a:solidFill>
                  <a:srgbClr val="00A0EF"/>
                </a:solidFill>
                <a:latin typeface="微软雅黑" pitchFamily="34" charset="-122"/>
                <a:ea typeface="微软雅黑" pitchFamily="34" charset="-122"/>
                <a:cs typeface="Century" pitchFamily="18" charset="0"/>
              </a:rPr>
              <a:t>需求分析</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68723" y="1991947"/>
            <a:ext cx="8179742" cy="2508379"/>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游戏</a:t>
            </a:r>
            <a:r>
              <a:rPr lang="zh-CN" altLang="en-US" sz="3200" dirty="0" smtClean="0">
                <a:latin typeface="微软雅黑" pitchFamily="34" charset="-122"/>
                <a:ea typeface="微软雅黑" pitchFamily="34" charset="-122"/>
                <a:cs typeface="Century" pitchFamily="18" charset="0"/>
              </a:rPr>
              <a:t>逻辑相关需求分析</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smtClean="0">
                <a:latin typeface="微软雅黑" pitchFamily="34" charset="-122"/>
                <a:ea typeface="微软雅黑" pitchFamily="34" charset="-122"/>
                <a:cs typeface="Century" pitchFamily="18" charset="0"/>
              </a:rPr>
              <a:t>游戏需求的特殊性</a:t>
            </a:r>
            <a:endParaRPr lang="en-US" altLang="zh-CN" sz="3200" dirty="0" smtClean="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smtClean="0">
                <a:latin typeface="微软雅黑" pitchFamily="34" charset="-122"/>
                <a:ea typeface="微软雅黑" pitchFamily="34" charset="-122"/>
                <a:cs typeface="Century" pitchFamily="18" charset="0"/>
              </a:rPr>
              <a:t>游戏逻辑的需求</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需求分析说明书编写，负责与游戏逻辑相关的对性能的规定以及输入输出要求部分</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353925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944209"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smtClean="0">
                <a:solidFill>
                  <a:srgbClr val="00A0EF"/>
                </a:solidFill>
                <a:latin typeface="微软雅黑" pitchFamily="34" charset="-122"/>
                <a:ea typeface="微软雅黑" pitchFamily="34" charset="-122"/>
                <a:cs typeface="Century" pitchFamily="18" charset="0"/>
              </a:rPr>
              <a:t>需求分析</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637" t="21178" r="15354" b="8456"/>
          <a:stretch/>
        </p:blipFill>
        <p:spPr bwMode="auto">
          <a:xfrm>
            <a:off x="683568" y="1972410"/>
            <a:ext cx="3420380" cy="442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673" t="21000" r="50327" b="7921"/>
          <a:stretch/>
        </p:blipFill>
        <p:spPr bwMode="auto">
          <a:xfrm>
            <a:off x="3153802" y="1972410"/>
            <a:ext cx="3385200" cy="442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0682" t="21039" r="15394" b="33285"/>
          <a:stretch/>
        </p:blipFill>
        <p:spPr bwMode="auto">
          <a:xfrm>
            <a:off x="5364088" y="1972410"/>
            <a:ext cx="3385200" cy="284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0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944209"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smtClean="0">
                <a:solidFill>
                  <a:srgbClr val="00A0EF"/>
                </a:solidFill>
                <a:latin typeface="微软雅黑" pitchFamily="34" charset="-122"/>
                <a:ea typeface="微软雅黑" pitchFamily="34" charset="-122"/>
                <a:cs typeface="Century" pitchFamily="18" charset="0"/>
              </a:rPr>
              <a:t>需求分析</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pic>
        <p:nvPicPr>
          <p:cNvPr id="1026" name="Picture 2" descr="E:\软件工程\gamelog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84" y="2204864"/>
            <a:ext cx="5400600" cy="3936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91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11" name="圆角矩形 10"/>
          <p:cNvSpPr/>
          <p:nvPr/>
        </p:nvSpPr>
        <p:spPr>
          <a:xfrm>
            <a:off x="482599" y="3533730"/>
            <a:ext cx="5673577" cy="2451304"/>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 name="圆角矩形 13"/>
          <p:cNvSpPr/>
          <p:nvPr/>
        </p:nvSpPr>
        <p:spPr>
          <a:xfrm>
            <a:off x="795954" y="3992276"/>
            <a:ext cx="2345139" cy="166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用户输入</a:t>
            </a:r>
            <a:endParaRPr lang="zh-CN" altLang="en-US" sz="3600" dirty="0"/>
          </a:p>
        </p:txBody>
      </p:sp>
      <p:sp>
        <p:nvSpPr>
          <p:cNvPr id="15" name="圆角矩形 14"/>
          <p:cNvSpPr/>
          <p:nvPr/>
        </p:nvSpPr>
        <p:spPr>
          <a:xfrm>
            <a:off x="3563635" y="3970517"/>
            <a:ext cx="2345139" cy="166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游戏运算</a:t>
            </a:r>
            <a:endParaRPr lang="zh-CN" altLang="en-US" sz="3600" dirty="0"/>
          </a:p>
        </p:txBody>
      </p:sp>
      <p:sp>
        <p:nvSpPr>
          <p:cNvPr id="16" name="圆角矩形 15"/>
          <p:cNvSpPr/>
          <p:nvPr/>
        </p:nvSpPr>
        <p:spPr>
          <a:xfrm>
            <a:off x="6331316" y="3968526"/>
            <a:ext cx="2345139" cy="166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图像输出</a:t>
            </a:r>
            <a:endParaRPr lang="zh-CN" altLang="en-US" sz="3600" dirty="0"/>
          </a:p>
        </p:txBody>
      </p:sp>
      <p:sp>
        <p:nvSpPr>
          <p:cNvPr id="17" name="圆角矩形 16"/>
          <p:cNvSpPr/>
          <p:nvPr/>
        </p:nvSpPr>
        <p:spPr>
          <a:xfrm>
            <a:off x="795954" y="2245060"/>
            <a:ext cx="7880501" cy="917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数据传输</a:t>
            </a:r>
          </a:p>
        </p:txBody>
      </p:sp>
      <p:sp>
        <p:nvSpPr>
          <p:cNvPr id="18" name="下箭头 17"/>
          <p:cNvSpPr/>
          <p:nvPr/>
        </p:nvSpPr>
        <p:spPr>
          <a:xfrm rot="10800000">
            <a:off x="1804349" y="3272953"/>
            <a:ext cx="521554" cy="521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下箭头 18"/>
          <p:cNvSpPr/>
          <p:nvPr/>
        </p:nvSpPr>
        <p:spPr>
          <a:xfrm>
            <a:off x="4527582" y="3272953"/>
            <a:ext cx="417243" cy="521554"/>
          </a:xfrm>
          <a:prstGeom prst="upDownArrow">
            <a:avLst>
              <a:gd name="adj1" fmla="val 42161"/>
              <a:gd name="adj2" fmla="val 343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7243108" y="3272953"/>
            <a:ext cx="521554" cy="521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01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67624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a:solidFill>
                  <a:srgbClr val="002060"/>
                </a:solidFill>
              </a:rPr>
              <a:t>基本</a:t>
            </a:r>
            <a:r>
              <a:rPr lang="zh-CN" altLang="en-US" sz="3200" dirty="0" smtClean="0">
                <a:solidFill>
                  <a:srgbClr val="002060"/>
                </a:solidFill>
              </a:rPr>
              <a:t>游戏逻辑</a:t>
            </a:r>
            <a:endParaRPr lang="zh-CN" altLang="en-US" sz="3200" dirty="0">
              <a:solidFill>
                <a:srgbClr val="002060"/>
              </a:solidFill>
            </a:endParaRPr>
          </a:p>
        </p:txBody>
      </p:sp>
      <p:sp>
        <p:nvSpPr>
          <p:cNvPr id="2" name="下箭头 1"/>
          <p:cNvSpPr/>
          <p:nvPr/>
        </p:nvSpPr>
        <p:spPr>
          <a:xfrm>
            <a:off x="2995477" y="2920519"/>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297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6" name="圆角矩形 15"/>
          <p:cNvSpPr/>
          <p:nvPr/>
        </p:nvSpPr>
        <p:spPr>
          <a:xfrm>
            <a:off x="3562879" y="3245769"/>
            <a:ext cx="2345139" cy="482297"/>
          </a:xfrm>
          <a:prstGeom prst="roundRect">
            <a:avLst/>
          </a:prstGeom>
          <a:solidFill>
            <a:srgbClr val="FFC0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地图逻辑</a:t>
            </a:r>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smtClean="0">
                <a:solidFill>
                  <a:srgbClr val="002060"/>
                </a:solidFill>
              </a:rPr>
              <a:t>第二阶段游戏逻辑</a:t>
            </a:r>
            <a:endParaRPr lang="zh-CN" altLang="en-US" sz="3200" dirty="0">
              <a:solidFill>
                <a:srgbClr val="002060"/>
              </a:solidFill>
            </a:endParaRPr>
          </a:p>
        </p:txBody>
      </p:sp>
      <p:sp>
        <p:nvSpPr>
          <p:cNvPr id="18" name="下箭头 17"/>
          <p:cNvSpPr/>
          <p:nvPr/>
        </p:nvSpPr>
        <p:spPr>
          <a:xfrm>
            <a:off x="2995475" y="3930843"/>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300" fill="hold"/>
                                        <p:tgtEl>
                                          <p:spTgt spid="15"/>
                                        </p:tgtEl>
                                        <p:attrNameLst>
                                          <p:attrName>fillcolor</p:attrName>
                                        </p:attrNameLst>
                                      </p:cBhvr>
                                      <p:to>
                                        <a:srgbClr val="FF2F52"/>
                                      </p:to>
                                    </p:animClr>
                                    <p:set>
                                      <p:cBhvr>
                                        <p:cTn id="7" dur="300" fill="hold"/>
                                        <p:tgtEl>
                                          <p:spTgt spid="15"/>
                                        </p:tgtEl>
                                        <p:attrNameLst>
                                          <p:attrName>fill.type</p:attrName>
                                        </p:attrNameLst>
                                      </p:cBhvr>
                                      <p:to>
                                        <p:strVal val="solid"/>
                                      </p:to>
                                    </p:set>
                                    <p:set>
                                      <p:cBhvr>
                                        <p:cTn id="8" dur="300" fill="hold"/>
                                        <p:tgtEl>
                                          <p:spTgt spid="1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250"/>
                                        <p:tgtEl>
                                          <p:spTgt spid="18"/>
                                        </p:tgtEl>
                                        <p:attrNameLst>
                                          <p:attrName>ppt_y</p:attrName>
                                        </p:attrNameLst>
                                      </p:cBhvr>
                                      <p:tavLst>
                                        <p:tav tm="0">
                                          <p:val>
                                            <p:strVal val="#ppt_y-#ppt_h*1.125000"/>
                                          </p:val>
                                        </p:tav>
                                        <p:tav tm="100000">
                                          <p:val>
                                            <p:strVal val="#ppt_y"/>
                                          </p:val>
                                        </p:tav>
                                      </p:tavLst>
                                    </p:anim>
                                    <p:animEffect transition="in" filter="wipe(down)">
                                      <p:cBhvr>
                                        <p:cTn id="19" dur="250"/>
                                        <p:tgtEl>
                                          <p:spTgt spid="18"/>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9" name="圆角矩形 18"/>
          <p:cNvSpPr/>
          <p:nvPr/>
        </p:nvSpPr>
        <p:spPr>
          <a:xfrm>
            <a:off x="795954"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行走逻辑</a:t>
            </a:r>
          </a:p>
        </p:txBody>
      </p:sp>
      <p:sp>
        <p:nvSpPr>
          <p:cNvPr id="20" name="圆角矩形 19"/>
          <p:cNvSpPr/>
          <p:nvPr/>
        </p:nvSpPr>
        <p:spPr>
          <a:xfrm>
            <a:off x="3563633"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地图交互</a:t>
            </a:r>
          </a:p>
        </p:txBody>
      </p:sp>
      <p:sp>
        <p:nvSpPr>
          <p:cNvPr id="22" name="圆角矩形 21"/>
          <p:cNvSpPr/>
          <p:nvPr/>
        </p:nvSpPr>
        <p:spPr>
          <a:xfrm>
            <a:off x="482596" y="511557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smtClean="0">
                <a:solidFill>
                  <a:srgbClr val="002060"/>
                </a:solidFill>
              </a:rPr>
              <a:t>第三阶段游戏逻辑</a:t>
            </a:r>
            <a:endParaRPr lang="zh-CN" altLang="en-US" sz="3200" dirty="0">
              <a:solidFill>
                <a:srgbClr val="002060"/>
              </a:solidFill>
            </a:endParaRPr>
          </a:p>
        </p:txBody>
      </p:sp>
      <p:sp>
        <p:nvSpPr>
          <p:cNvPr id="21" name="下箭头 20"/>
          <p:cNvSpPr/>
          <p:nvPr/>
        </p:nvSpPr>
        <p:spPr>
          <a:xfrm>
            <a:off x="2995477" y="4897336"/>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144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0"/>
                                        </p:tgtEl>
                                        <p:attrNameLst>
                                          <p:attrName>fillcolor</p:attrName>
                                        </p:attrNameLst>
                                      </p:cBhvr>
                                      <p:to>
                                        <a:srgbClr val="FF2F52"/>
                                      </p:to>
                                    </p:animClr>
                                    <p:set>
                                      <p:cBhvr>
                                        <p:cTn id="7" dur="500" fill="hold"/>
                                        <p:tgtEl>
                                          <p:spTgt spid="20"/>
                                        </p:tgtEl>
                                        <p:attrNameLst>
                                          <p:attrName>fill.type</p:attrName>
                                        </p:attrNameLst>
                                      </p:cBhvr>
                                      <p:to>
                                        <p:strVal val="solid"/>
                                      </p:to>
                                    </p:set>
                                    <p:set>
                                      <p:cBhvr>
                                        <p:cTn id="8" dur="500" fill="hold"/>
                                        <p:tgtEl>
                                          <p:spTgt spid="2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p:tgtEl>
                                          <p:spTgt spid="21"/>
                                        </p:tgtEl>
                                        <p:attrNameLst>
                                          <p:attrName>ppt_y</p:attrName>
                                        </p:attrNameLst>
                                      </p:cBhvr>
                                      <p:tavLst>
                                        <p:tav tm="0">
                                          <p:val>
                                            <p:strVal val="#ppt_y-#ppt_h*1.125000"/>
                                          </p:val>
                                        </p:tav>
                                        <p:tav tm="100000">
                                          <p:val>
                                            <p:strVal val="#ppt_y"/>
                                          </p:val>
                                        </p:tav>
                                      </p:tavLst>
                                    </p:anim>
                                    <p:animEffect transition="in" filter="wipe(down)">
                                      <p:cBhvr>
                                        <p:cTn id="14" dur="250"/>
                                        <p:tgtEl>
                                          <p:spTgt spid="21"/>
                                        </p:tgtEl>
                                      </p:cBhvr>
                                    </p:animEffect>
                                  </p:childTnLst>
                                </p:cTn>
                              </p:par>
                            </p:childTnLst>
                          </p:cTn>
                        </p:par>
                        <p:par>
                          <p:cTn id="15" fill="hold">
                            <p:stCondLst>
                              <p:cond delay="25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项目管理</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672058" y="2073355"/>
            <a:ext cx="7886700" cy="1427654"/>
          </a:xfrm>
        </p:spPr>
        <p:txBody>
          <a:bodyPr>
            <a:noAutofit/>
          </a:bodyPr>
          <a:lstStyle/>
          <a:p>
            <a:r>
              <a:rPr lang="zh-CN" altLang="en-US" sz="2000" dirty="0" smtClean="0"/>
              <a:t>组内</a:t>
            </a:r>
            <a:r>
              <a:rPr lang="en-US" altLang="zh-CN" sz="2000" dirty="0" smtClean="0"/>
              <a:t>QQ</a:t>
            </a:r>
            <a:r>
              <a:rPr lang="zh-CN" altLang="en-US" sz="2000" dirty="0" smtClean="0"/>
              <a:t>群</a:t>
            </a:r>
            <a:endParaRPr lang="en-US" altLang="zh-CN" sz="2000" dirty="0" smtClean="0"/>
          </a:p>
          <a:p>
            <a:r>
              <a:rPr lang="en-US" altLang="zh-CN" sz="2000" dirty="0" err="1" smtClean="0"/>
              <a:t>Git</a:t>
            </a:r>
            <a:r>
              <a:rPr lang="zh-CN" altLang="en-US" sz="2000" dirty="0" smtClean="0"/>
              <a:t>版本控制</a:t>
            </a:r>
            <a:endParaRPr lang="en-US" altLang="zh-CN" sz="2000" dirty="0" smtClean="0"/>
          </a:p>
          <a:p>
            <a:r>
              <a:rPr lang="zh-CN" altLang="en-US" sz="2000" dirty="0"/>
              <a:t>每</a:t>
            </a:r>
            <a:r>
              <a:rPr lang="zh-CN" altLang="en-US" sz="2000" dirty="0" smtClean="0"/>
              <a:t>周一次例会：反馈与总结</a:t>
            </a:r>
            <a:endParaRPr lang="en-US" altLang="zh-CN" sz="2000" dirty="0" smtClean="0"/>
          </a:p>
          <a:p>
            <a:r>
              <a:rPr lang="zh-CN" altLang="en-US" sz="2000" dirty="0"/>
              <a:t>结</a:t>
            </a:r>
            <a:r>
              <a:rPr lang="zh-CN" altLang="en-US" sz="2000" dirty="0" smtClean="0"/>
              <a:t>对编程</a:t>
            </a:r>
            <a:endParaRPr lang="en-US" altLang="zh-CN" sz="2000" dirty="0" smtClean="0"/>
          </a:p>
        </p:txBody>
      </p:sp>
      <p:pic>
        <p:nvPicPr>
          <p:cNvPr id="3" name="图片 2"/>
          <p:cNvPicPr>
            <a:picLocks noChangeAspect="1"/>
          </p:cNvPicPr>
          <p:nvPr/>
        </p:nvPicPr>
        <p:blipFill>
          <a:blip r:embed="rId3"/>
          <a:stretch>
            <a:fillRect/>
          </a:stretch>
        </p:blipFill>
        <p:spPr>
          <a:xfrm>
            <a:off x="4359537" y="3933056"/>
            <a:ext cx="4460935" cy="1923209"/>
          </a:xfrm>
          <a:prstGeom prst="rect">
            <a:avLst/>
          </a:prstGeom>
        </p:spPr>
      </p:pic>
      <p:pic>
        <p:nvPicPr>
          <p:cNvPr id="4" name="图片 3"/>
          <p:cNvPicPr>
            <a:picLocks noChangeAspect="1"/>
          </p:cNvPicPr>
          <p:nvPr/>
        </p:nvPicPr>
        <p:blipFill>
          <a:blip r:embed="rId4"/>
          <a:stretch>
            <a:fillRect/>
          </a:stretch>
        </p:blipFill>
        <p:spPr>
          <a:xfrm>
            <a:off x="827584" y="3850944"/>
            <a:ext cx="3260221" cy="2129604"/>
          </a:xfrm>
          <a:prstGeom prst="rect">
            <a:avLst/>
          </a:prstGeom>
        </p:spPr>
      </p:pic>
    </p:spTree>
    <p:extLst>
      <p:ext uri="{BB962C8B-B14F-4D97-AF65-F5344CB8AC3E}">
        <p14:creationId xmlns:p14="http://schemas.microsoft.com/office/powerpoint/2010/main" val="24647581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9" name="圆角矩形 18"/>
          <p:cNvSpPr/>
          <p:nvPr/>
        </p:nvSpPr>
        <p:spPr>
          <a:xfrm>
            <a:off x="795954"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行走逻辑</a:t>
            </a:r>
          </a:p>
        </p:txBody>
      </p:sp>
      <p:sp>
        <p:nvSpPr>
          <p:cNvPr id="20" name="圆角矩形 19"/>
          <p:cNvSpPr/>
          <p:nvPr/>
        </p:nvSpPr>
        <p:spPr>
          <a:xfrm>
            <a:off x="3563633"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地图交互</a:t>
            </a:r>
          </a:p>
        </p:txBody>
      </p:sp>
      <p:sp>
        <p:nvSpPr>
          <p:cNvPr id="22" name="圆角矩形 21"/>
          <p:cNvSpPr/>
          <p:nvPr/>
        </p:nvSpPr>
        <p:spPr>
          <a:xfrm>
            <a:off x="482596" y="511557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8" name="圆角矩形 17"/>
          <p:cNvSpPr/>
          <p:nvPr/>
        </p:nvSpPr>
        <p:spPr>
          <a:xfrm>
            <a:off x="795954" y="523633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操作队列</a:t>
            </a:r>
            <a:endParaRPr lang="zh-CN" altLang="en-US" sz="2800" dirty="0"/>
          </a:p>
        </p:txBody>
      </p:sp>
      <p:sp>
        <p:nvSpPr>
          <p:cNvPr id="23" name="圆角矩形 22"/>
          <p:cNvSpPr/>
          <p:nvPr/>
        </p:nvSpPr>
        <p:spPr>
          <a:xfrm>
            <a:off x="3563635" y="524855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道具效果</a:t>
            </a:r>
          </a:p>
        </p:txBody>
      </p:sp>
      <p:sp>
        <p:nvSpPr>
          <p:cNvPr id="2" name="下箭头 1"/>
          <p:cNvSpPr/>
          <p:nvPr/>
        </p:nvSpPr>
        <p:spPr>
          <a:xfrm>
            <a:off x="6876256" y="2063433"/>
            <a:ext cx="504056" cy="380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7359716" y="2013425"/>
            <a:ext cx="1102866" cy="3900409"/>
          </a:xfrm>
          <a:prstGeom prst="rect">
            <a:avLst/>
          </a:prstGeom>
          <a:noFill/>
        </p:spPr>
        <p:txBody>
          <a:bodyPr vert="eaVert" wrap="square" lIns="0" tIns="0" rIns="0" rtlCol="0">
            <a:spAutoFit/>
          </a:bodyPr>
          <a:lstStyle>
            <a:defPPr>
              <a:defRPr lang="zh-CN"/>
            </a:defPPr>
            <a:lvl1pPr>
              <a:lnSpc>
                <a:spcPts val="8600"/>
              </a:lnSpc>
              <a:tabLst>
                <a:tab pos="228600" algn="l"/>
              </a:tabLst>
              <a:defRPr sz="6000">
                <a:solidFill>
                  <a:srgbClr val="00A0EF"/>
                </a:solidFill>
                <a:latin typeface="微软雅黑" pitchFamily="34" charset="-122"/>
                <a:ea typeface="微软雅黑" pitchFamily="34" charset="-122"/>
                <a:cs typeface="Century" pitchFamily="18" charset="0"/>
              </a:defRPr>
            </a:lvl1pPr>
          </a:lstStyle>
          <a:p>
            <a:pPr algn="ctr"/>
            <a:r>
              <a:rPr lang="zh-CN" altLang="en-US" sz="4800" dirty="0"/>
              <a:t>迭代过程</a:t>
            </a:r>
          </a:p>
        </p:txBody>
      </p:sp>
    </p:spTree>
    <p:extLst>
      <p:ext uri="{BB962C8B-B14F-4D97-AF65-F5344CB8AC3E}">
        <p14:creationId xmlns:p14="http://schemas.microsoft.com/office/powerpoint/2010/main" val="52433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3"/>
                                        </p:tgtEl>
                                        <p:attrNameLst>
                                          <p:attrName>fillcolor</p:attrName>
                                        </p:attrNameLst>
                                      </p:cBhvr>
                                      <p:to>
                                        <a:srgbClr val="FF2F52"/>
                                      </p:to>
                                    </p:animClr>
                                    <p:set>
                                      <p:cBhvr>
                                        <p:cTn id="7" dur="500" fill="hold"/>
                                        <p:tgtEl>
                                          <p:spTgt spid="23"/>
                                        </p:tgtEl>
                                        <p:attrNameLst>
                                          <p:attrName>fill.type</p:attrName>
                                        </p:attrNameLst>
                                      </p:cBhvr>
                                      <p:to>
                                        <p:strVal val="solid"/>
                                      </p:to>
                                    </p:set>
                                    <p:set>
                                      <p:cBhvr>
                                        <p:cTn id="8" dur="500" fill="hold"/>
                                        <p:tgtEl>
                                          <p:spTgt spid="2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编码</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2090172"/>
            <a:ext cx="7973640" cy="2508379"/>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使用</a:t>
            </a:r>
            <a:r>
              <a:rPr lang="en-US" altLang="zh-CN" sz="3200" dirty="0">
                <a:latin typeface="微软雅黑" pitchFamily="34" charset="-122"/>
                <a:ea typeface="微软雅黑" pitchFamily="34" charset="-122"/>
                <a:cs typeface="Century" pitchFamily="18" charset="0"/>
              </a:rPr>
              <a:t>Github</a:t>
            </a:r>
            <a:r>
              <a:rPr lang="zh-CN" altLang="en-US" sz="3200" dirty="0">
                <a:latin typeface="微软雅黑" pitchFamily="34" charset="-122"/>
                <a:ea typeface="微软雅黑" pitchFamily="34" charset="-122"/>
                <a:cs typeface="Century" pitchFamily="18" charset="0"/>
              </a:rPr>
              <a:t>进行代码管理</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en-US" altLang="zh-CN" sz="3200" dirty="0">
                <a:latin typeface="微软雅黑" pitchFamily="34" charset="-122"/>
                <a:ea typeface="微软雅黑" pitchFamily="34" charset="-122"/>
                <a:cs typeface="Century" pitchFamily="18" charset="0"/>
              </a:rPr>
              <a:t>Vim + eclipse</a:t>
            </a:r>
            <a:r>
              <a:rPr lang="zh-CN" altLang="en-US" sz="3200" dirty="0">
                <a:latin typeface="微软雅黑" pitchFamily="34" charset="-122"/>
                <a:ea typeface="微软雅黑" pitchFamily="34" charset="-122"/>
                <a:cs typeface="Century" pitchFamily="18" charset="0"/>
              </a:rPr>
              <a:t>开发</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负责游戏模块中自己设计的</a:t>
            </a:r>
            <a:r>
              <a:rPr lang="zh-CN" altLang="en-US" sz="3200" dirty="0" smtClean="0">
                <a:latin typeface="微软雅黑" pitchFamily="34" charset="-122"/>
                <a:ea typeface="微软雅黑" pitchFamily="34" charset="-122"/>
                <a:cs typeface="Century" pitchFamily="18" charset="0"/>
              </a:rPr>
              <a:t>部分</a:t>
            </a:r>
            <a:endParaRPr lang="en-US" altLang="zh-CN" sz="3200" dirty="0" smtClean="0">
              <a:latin typeface="微软雅黑" pitchFamily="34" charset="-122"/>
              <a:ea typeface="微软雅黑" pitchFamily="34" charset="-122"/>
              <a:cs typeface="Century" pitchFamily="18" charset="0"/>
            </a:endParaRPr>
          </a:p>
          <a:p>
            <a:pPr lvl="2"/>
            <a:r>
              <a:rPr lang="zh-CN" altLang="en-US" sz="3200" dirty="0" smtClean="0">
                <a:latin typeface="微软雅黑" pitchFamily="34" charset="-122"/>
                <a:ea typeface="微软雅黑" pitchFamily="34" charset="-122"/>
                <a:cs typeface="Century" pitchFamily="18" charset="0"/>
              </a:rPr>
              <a:t>分工目标：最大程度解耦，减少子模块关联度，方便独立测试</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33642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测试</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1981807"/>
            <a:ext cx="8189664" cy="2508379"/>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游戏逻辑模块的特性</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en-US" altLang="zh-CN" sz="3200" dirty="0">
                <a:latin typeface="微软雅黑" pitchFamily="34" charset="-122"/>
                <a:ea typeface="微软雅黑" pitchFamily="34" charset="-122"/>
                <a:cs typeface="Century" pitchFamily="18" charset="0"/>
              </a:rPr>
              <a:t>Review</a:t>
            </a:r>
            <a:r>
              <a:rPr lang="zh-CN" altLang="en-US" sz="3200" dirty="0">
                <a:latin typeface="微软雅黑" pitchFamily="34" charset="-122"/>
                <a:ea typeface="微软雅黑" pitchFamily="34" charset="-122"/>
                <a:cs typeface="Century" pitchFamily="18" charset="0"/>
              </a:rPr>
              <a:t>（重要）</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单元测试（比较少）</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集成测试方式（基于上一个稳定版本）</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基于白盒测试和黑盒测试</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23272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迭代</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TextBox 6"/>
          <p:cNvSpPr txBox="1"/>
          <p:nvPr/>
        </p:nvSpPr>
        <p:spPr>
          <a:xfrm>
            <a:off x="558800" y="1988840"/>
            <a:ext cx="7992888" cy="2015936"/>
          </a:xfrm>
          <a:prstGeom prst="rect">
            <a:avLst/>
          </a:prstGeom>
          <a:noFill/>
        </p:spPr>
        <p:txBody>
          <a:bodyPr wrap="square" lIns="0" tIns="0" rIns="0" rtlCol="0">
            <a:spAutoFit/>
          </a:bodyPr>
          <a:lstStyle>
            <a:defPPr>
              <a:defRPr lang="zh-CN"/>
            </a:defPPr>
            <a:lvl1pPr marL="571500" indent="-571500">
              <a:buFont typeface="Wingdings" pitchFamily="2" charset="2"/>
              <a:buChar char="p"/>
              <a:defRPr sz="3200">
                <a:solidFill>
                  <a:srgbClr val="00A0EF"/>
                </a:solidFill>
                <a:latin typeface="微软雅黑" pitchFamily="34" charset="-122"/>
                <a:ea typeface="微软雅黑" pitchFamily="34" charset="-122"/>
                <a:cs typeface="Century" pitchFamily="18" charset="0"/>
              </a:defRPr>
            </a:lvl1pPr>
          </a:lstStyle>
          <a:p>
            <a:r>
              <a:rPr lang="zh-CN" altLang="en-US" dirty="0" smtClean="0">
                <a:solidFill>
                  <a:schemeClr val="tx1"/>
                </a:solidFill>
              </a:rPr>
              <a:t>使用</a:t>
            </a:r>
            <a:r>
              <a:rPr lang="zh-CN" altLang="en-US" dirty="0">
                <a:solidFill>
                  <a:schemeClr val="tx1"/>
                </a:solidFill>
              </a:rPr>
              <a:t>敏捷开发模型</a:t>
            </a:r>
            <a:endParaRPr lang="en-US" altLang="zh-CN" dirty="0">
              <a:solidFill>
                <a:schemeClr val="tx1"/>
              </a:solidFill>
            </a:endParaRPr>
          </a:p>
          <a:p>
            <a:r>
              <a:rPr lang="zh-CN" altLang="en-US" dirty="0">
                <a:solidFill>
                  <a:schemeClr val="tx1"/>
                </a:solidFill>
              </a:rPr>
              <a:t>不同的开发阶段</a:t>
            </a:r>
            <a:endParaRPr lang="en-US" altLang="zh-CN" dirty="0">
              <a:solidFill>
                <a:schemeClr val="tx1"/>
              </a:solidFill>
            </a:endParaRPr>
          </a:p>
          <a:p>
            <a:r>
              <a:rPr lang="zh-CN" altLang="en-US" dirty="0">
                <a:solidFill>
                  <a:schemeClr val="tx1"/>
                </a:solidFill>
              </a:rPr>
              <a:t>错误的及早消除</a:t>
            </a:r>
            <a:endParaRPr lang="en-US" altLang="zh-CN" dirty="0">
              <a:solidFill>
                <a:schemeClr val="tx1"/>
              </a:solidFill>
            </a:endParaRPr>
          </a:p>
          <a:p>
            <a:r>
              <a:rPr lang="zh-CN" altLang="en-US" dirty="0">
                <a:solidFill>
                  <a:schemeClr val="tx1"/>
                </a:solidFill>
              </a:rPr>
              <a:t>测试的</a:t>
            </a:r>
            <a:r>
              <a:rPr lang="zh-CN" altLang="en-US" dirty="0" smtClean="0">
                <a:solidFill>
                  <a:schemeClr val="tx1"/>
                </a:solidFill>
              </a:rPr>
              <a:t>便利</a:t>
            </a:r>
            <a:endParaRPr lang="en-US" altLang="zh-CN" dirty="0">
              <a:solidFill>
                <a:schemeClr val="tx1"/>
              </a:solidFill>
            </a:endParaRPr>
          </a:p>
        </p:txBody>
      </p:sp>
    </p:spTree>
    <p:extLst>
      <p:ext uri="{BB962C8B-B14F-4D97-AF65-F5344CB8AC3E}">
        <p14:creationId xmlns:p14="http://schemas.microsoft.com/office/powerpoint/2010/main" val="23159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847207"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感想与收获</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2060848"/>
            <a:ext cx="8333680" cy="1585049"/>
          </a:xfrm>
          <a:prstGeom prst="rect">
            <a:avLst/>
          </a:prstGeom>
          <a:noFill/>
        </p:spPr>
        <p:txBody>
          <a:bodyPr wrap="square" lIns="0" tIns="0" rIns="0" rtlCol="0">
            <a:spAutoFit/>
          </a:bodyPr>
          <a:lstStyle/>
          <a:p>
            <a:r>
              <a:rPr lang="en-US" altLang="zh-CN" sz="2000" dirty="0">
                <a:latin typeface="微软雅黑" pitchFamily="34" charset="-122"/>
                <a:ea typeface="微软雅黑" pitchFamily="34" charset="-122"/>
                <a:cs typeface="Century" pitchFamily="18" charset="0"/>
              </a:rPr>
              <a:t>…one locked-up copy of the latest versions, used for component testing; one copy under test, with fixes being installed; playpen copies where each man can work away on this component, doing both fixes and extensions.</a:t>
            </a:r>
          </a:p>
          <a:p>
            <a:pPr algn="r"/>
            <a:r>
              <a:rPr lang="en-US" altLang="zh-CN" sz="2000" dirty="0">
                <a:latin typeface="微软雅黑" pitchFamily="34" charset="-122"/>
                <a:ea typeface="微软雅黑" pitchFamily="34" charset="-122"/>
                <a:cs typeface="Century" pitchFamily="18" charset="0"/>
              </a:rPr>
              <a:t>——《</a:t>
            </a:r>
            <a:r>
              <a:rPr lang="zh-CN" altLang="en-US" sz="2000" dirty="0">
                <a:latin typeface="微软雅黑" pitchFamily="34" charset="-122"/>
                <a:ea typeface="微软雅黑" pitchFamily="34" charset="-122"/>
                <a:cs typeface="Century" pitchFamily="18" charset="0"/>
              </a:rPr>
              <a:t>人月神话</a:t>
            </a:r>
            <a:r>
              <a:rPr lang="en-US" altLang="zh-CN" sz="2000" dirty="0">
                <a:latin typeface="微软雅黑" pitchFamily="34" charset="-122"/>
                <a:ea typeface="微软雅黑" pitchFamily="34" charset="-122"/>
                <a:cs typeface="Century" pitchFamily="18" charset="0"/>
              </a:rPr>
              <a:t>》</a:t>
            </a:r>
            <a:r>
              <a:rPr lang="zh-CN" altLang="en-US" sz="2000" dirty="0">
                <a:latin typeface="微软雅黑" pitchFamily="34" charset="-122"/>
                <a:ea typeface="微软雅黑" pitchFamily="34" charset="-122"/>
                <a:cs typeface="Century" pitchFamily="18" charset="0"/>
              </a:rPr>
              <a:t>第</a:t>
            </a:r>
            <a:r>
              <a:rPr lang="en-US" altLang="zh-CN" sz="2000" dirty="0">
                <a:latin typeface="微软雅黑" pitchFamily="34" charset="-122"/>
                <a:ea typeface="微软雅黑" pitchFamily="34" charset="-122"/>
                <a:cs typeface="Century" pitchFamily="18" charset="0"/>
              </a:rPr>
              <a:t>13</a:t>
            </a:r>
            <a:r>
              <a:rPr lang="zh-CN" altLang="en-US" sz="2000" dirty="0">
                <a:latin typeface="微软雅黑" pitchFamily="34" charset="-122"/>
                <a:ea typeface="微软雅黑" pitchFamily="34" charset="-122"/>
                <a:cs typeface="Century" pitchFamily="18" charset="0"/>
              </a:rPr>
              <a:t>章</a:t>
            </a:r>
          </a:p>
        </p:txBody>
      </p:sp>
      <p:sp>
        <p:nvSpPr>
          <p:cNvPr id="8" name="圆角矩形 7"/>
          <p:cNvSpPr/>
          <p:nvPr/>
        </p:nvSpPr>
        <p:spPr>
          <a:xfrm>
            <a:off x="1259632" y="4054354"/>
            <a:ext cx="26654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传统拷贝</a:t>
            </a:r>
            <a:endParaRPr lang="en-US" altLang="zh-CN" sz="2800" dirty="0" smtClean="0"/>
          </a:p>
          <a:p>
            <a:pPr algn="ctr"/>
            <a:r>
              <a:rPr lang="zh-CN" altLang="en-US" sz="2800" dirty="0" smtClean="0"/>
              <a:t>文件管理</a:t>
            </a:r>
            <a:endParaRPr lang="zh-CN" altLang="en-US" sz="2800" dirty="0"/>
          </a:p>
        </p:txBody>
      </p:sp>
      <p:sp>
        <p:nvSpPr>
          <p:cNvPr id="9" name="圆角矩形 8"/>
          <p:cNvSpPr/>
          <p:nvPr/>
        </p:nvSpPr>
        <p:spPr>
          <a:xfrm>
            <a:off x="5218968" y="4054354"/>
            <a:ext cx="26654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GitHub</a:t>
            </a:r>
            <a:endParaRPr lang="zh-CN" altLang="en-US" sz="2800" dirty="0"/>
          </a:p>
        </p:txBody>
      </p:sp>
      <p:sp>
        <p:nvSpPr>
          <p:cNvPr id="3" name="右箭头 2"/>
          <p:cNvSpPr/>
          <p:nvPr/>
        </p:nvSpPr>
        <p:spPr>
          <a:xfrm>
            <a:off x="4283229" y="4306382"/>
            <a:ext cx="720080"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9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847207"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感想与收获</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11" name="圆角矩形 10"/>
          <p:cNvSpPr/>
          <p:nvPr/>
        </p:nvSpPr>
        <p:spPr>
          <a:xfrm>
            <a:off x="1042243" y="2978171"/>
            <a:ext cx="2880320"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设计成本</a:t>
            </a:r>
            <a:endParaRPr lang="zh-CN" altLang="en-US" sz="3600" dirty="0"/>
          </a:p>
        </p:txBody>
      </p:sp>
      <p:sp>
        <p:nvSpPr>
          <p:cNvPr id="14" name="圆角矩形 13"/>
          <p:cNvSpPr/>
          <p:nvPr/>
        </p:nvSpPr>
        <p:spPr>
          <a:xfrm>
            <a:off x="5292080" y="2982486"/>
            <a:ext cx="2880320"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t>编码与测试成本</a:t>
            </a:r>
            <a:endParaRPr lang="zh-CN" altLang="en-US" sz="3600" dirty="0"/>
          </a:p>
        </p:txBody>
      </p:sp>
      <p:sp>
        <p:nvSpPr>
          <p:cNvPr id="15" name="左右箭头 14"/>
          <p:cNvSpPr/>
          <p:nvPr/>
        </p:nvSpPr>
        <p:spPr>
          <a:xfrm>
            <a:off x="4186235" y="3522546"/>
            <a:ext cx="864096" cy="432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187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386638"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微软雅黑" pitchFamily="34" charset="-122"/>
                <a:ea typeface="微软雅黑" pitchFamily="34" charset="-122"/>
                <a:cs typeface="Century" pitchFamily="18" charset="0"/>
              </a:rPr>
              <a:t>软件工程个人报告</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TextBox 1"/>
          <p:cNvSpPr txBox="1"/>
          <p:nvPr/>
        </p:nvSpPr>
        <p:spPr>
          <a:xfrm>
            <a:off x="558800" y="1988840"/>
            <a:ext cx="8394750" cy="2251899"/>
          </a:xfrm>
          <a:prstGeom prst="rect">
            <a:avLst/>
          </a:prstGeom>
          <a:noFill/>
        </p:spPr>
        <p:txBody>
          <a:bodyPr wrap="squar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游戏逻辑部分</a:t>
            </a:r>
            <a:endParaRPr lang="en-US" altLang="zh-CN" sz="6000" dirty="0" smtClean="0">
              <a:solidFill>
                <a:srgbClr val="00A0EF"/>
              </a:solidFill>
              <a:latin typeface="微软雅黑" pitchFamily="34" charset="-122"/>
              <a:ea typeface="微软雅黑" pitchFamily="34" charset="-122"/>
              <a:cs typeface="Century" pitchFamily="18" charset="0"/>
            </a:endParaRPr>
          </a:p>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魏子华</a:t>
            </a:r>
          </a:p>
        </p:txBody>
      </p:sp>
    </p:spTree>
    <p:extLst>
      <p:ext uri="{BB962C8B-B14F-4D97-AF65-F5344CB8AC3E}">
        <p14:creationId xmlns:p14="http://schemas.microsoft.com/office/powerpoint/2010/main" val="279942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077766"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报告</a:t>
            </a:r>
            <a:r>
              <a:rPr lang="zh-CN" altLang="en-US" sz="6000" dirty="0" smtClean="0">
                <a:solidFill>
                  <a:srgbClr val="00A0EF"/>
                </a:solidFill>
                <a:latin typeface="微软雅黑" pitchFamily="34" charset="-122"/>
                <a:ea typeface="微软雅黑" pitchFamily="34" charset="-122"/>
                <a:cs typeface="Century" pitchFamily="18" charset="0"/>
              </a:rPr>
              <a:t>流程</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4" name="矩形 3"/>
          <p:cNvSpPr/>
          <p:nvPr/>
        </p:nvSpPr>
        <p:spPr>
          <a:xfrm>
            <a:off x="558800" y="2058590"/>
            <a:ext cx="3039294" cy="1031051"/>
          </a:xfrm>
          <a:prstGeom prst="rect">
            <a:avLst/>
          </a:prstGeom>
          <a:noFill/>
        </p:spPr>
        <p:txBody>
          <a:bodyPr wrap="none" lIns="0" tIns="0" rIns="0" rtlCol="0">
            <a:spAutoFit/>
          </a:bodyPr>
          <a:lstStyle/>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工作内容提要</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内容详细</a:t>
            </a:r>
            <a:r>
              <a:rPr lang="zh-CN" altLang="en-US" sz="3200" dirty="0" smtClean="0">
                <a:latin typeface="微软雅黑" pitchFamily="34" charset="-122"/>
                <a:ea typeface="微软雅黑" pitchFamily="34" charset="-122"/>
                <a:cs typeface="Century" pitchFamily="18" charset="0"/>
              </a:rPr>
              <a:t>介绍</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418734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4616648"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工作</a:t>
            </a:r>
            <a:r>
              <a:rPr lang="zh-CN" altLang="en-US" sz="6000" dirty="0" smtClean="0">
                <a:solidFill>
                  <a:srgbClr val="00A0EF"/>
                </a:solidFill>
                <a:latin typeface="微软雅黑" pitchFamily="34" charset="-122"/>
                <a:ea typeface="微软雅黑" pitchFamily="34" charset="-122"/>
                <a:cs typeface="Century" pitchFamily="18" charset="0"/>
              </a:rPr>
              <a:t>内容提要</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2060848"/>
            <a:ext cx="6787114" cy="3000821"/>
          </a:xfrm>
          <a:prstGeom prst="rect">
            <a:avLst/>
          </a:prstGeom>
          <a:noFill/>
        </p:spPr>
        <p:txBody>
          <a:bodyPr wrap="non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需求分析</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tabLst>
                <a:tab pos="228600" algn="l"/>
              </a:tabLst>
            </a:pPr>
            <a:r>
              <a:rPr lang="zh-CN" altLang="en-US" sz="3200" dirty="0">
                <a:latin typeface="微软雅黑" pitchFamily="34" charset="-122"/>
                <a:ea typeface="微软雅黑" pitchFamily="34" charset="-122"/>
                <a:cs typeface="Century" pitchFamily="18" charset="0"/>
              </a:rPr>
              <a:t>负责游戏逻辑模块 </a:t>
            </a:r>
            <a:r>
              <a:rPr lang="en-US" altLang="zh-CN" sz="3200" dirty="0">
                <a:latin typeface="微软雅黑" pitchFamily="34" charset="-122"/>
                <a:ea typeface="微软雅黑" pitchFamily="34" charset="-122"/>
                <a:cs typeface="Century" pitchFamily="18" charset="0"/>
              </a:rPr>
              <a:t>– </a:t>
            </a:r>
            <a:r>
              <a:rPr lang="zh-CN" altLang="en-US" sz="3200" dirty="0" smtClean="0">
                <a:latin typeface="微软雅黑" pitchFamily="34" charset="-122"/>
                <a:ea typeface="微软雅黑" pitchFamily="34" charset="-122"/>
                <a:cs typeface="Century" pitchFamily="18" charset="0"/>
              </a:rPr>
              <a:t>与</a:t>
            </a:r>
            <a:r>
              <a:rPr lang="zh-CN" altLang="en-US" sz="3200" dirty="0">
                <a:latin typeface="微软雅黑" pitchFamily="34" charset="-122"/>
                <a:ea typeface="微软雅黑" pitchFamily="34" charset="-122"/>
                <a:cs typeface="Century" pitchFamily="18" charset="0"/>
              </a:rPr>
              <a:t>李亦然</a:t>
            </a:r>
            <a:r>
              <a:rPr lang="zh-CN" altLang="en-US" sz="3200" dirty="0" smtClean="0">
                <a:latin typeface="微软雅黑" pitchFamily="34" charset="-122"/>
                <a:ea typeface="微软雅黑" pitchFamily="34" charset="-122"/>
                <a:cs typeface="Century" pitchFamily="18" charset="0"/>
              </a:rPr>
              <a:t>一组</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设计</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编码</a:t>
            </a:r>
            <a:endParaRPr lang="en-US" altLang="zh-CN" sz="3200" dirty="0">
              <a:latin typeface="微软雅黑" pitchFamily="34" charset="-122"/>
              <a:ea typeface="微软雅黑" pitchFamily="34" charset="-122"/>
              <a:cs typeface="Century" pitchFamily="18" charset="0"/>
            </a:endParaRPr>
          </a:p>
          <a:p>
            <a:pPr marL="1028700" lvl="1" indent="-571500">
              <a:buFont typeface="Arial" pitchFamily="34" charset="0"/>
              <a:buChar char="•"/>
            </a:pPr>
            <a:r>
              <a:rPr lang="zh-CN" altLang="en-US" sz="3200" dirty="0" smtClean="0">
                <a:latin typeface="微软雅黑" pitchFamily="34" charset="-122"/>
                <a:ea typeface="微软雅黑" pitchFamily="34" charset="-122"/>
                <a:cs typeface="Century" pitchFamily="18" charset="0"/>
              </a:rPr>
              <a:t>测试</a:t>
            </a:r>
            <a:endParaRPr lang="en-US" altLang="zh-CN" sz="3200" dirty="0" smtClean="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迭代开发</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224778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944209"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smtClean="0">
                <a:solidFill>
                  <a:srgbClr val="00A0EF"/>
                </a:solidFill>
                <a:latin typeface="微软雅黑" pitchFamily="34" charset="-122"/>
                <a:ea typeface="微软雅黑" pitchFamily="34" charset="-122"/>
                <a:cs typeface="Century" pitchFamily="18" charset="0"/>
              </a:rPr>
              <a:t>需求分析</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68723" y="1991947"/>
            <a:ext cx="8179742" cy="1031051"/>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smtClean="0">
                <a:latin typeface="微软雅黑" pitchFamily="34" charset="-122"/>
                <a:ea typeface="微软雅黑" pitchFamily="34" charset="-122"/>
                <a:cs typeface="Century" pitchFamily="18" charset="0"/>
              </a:rPr>
              <a:t>需求分析</a:t>
            </a:r>
            <a:r>
              <a:rPr lang="zh-CN" altLang="en-US" sz="3200" dirty="0">
                <a:latin typeface="微软雅黑" pitchFamily="34" charset="-122"/>
                <a:ea typeface="微软雅黑" pitchFamily="34" charset="-122"/>
                <a:cs typeface="Century" pitchFamily="18" charset="0"/>
              </a:rPr>
              <a:t>说明书编写，负责与游戏逻辑相关的</a:t>
            </a:r>
            <a:r>
              <a:rPr lang="zh-CN" altLang="en-US" sz="3200" dirty="0" smtClean="0">
                <a:latin typeface="微软雅黑" pitchFamily="34" charset="-122"/>
                <a:ea typeface="微软雅黑" pitchFamily="34" charset="-122"/>
                <a:cs typeface="Century" pitchFamily="18" charset="0"/>
              </a:rPr>
              <a:t>对功能的</a:t>
            </a:r>
            <a:r>
              <a:rPr lang="zh-CN" altLang="en-US" sz="3200" dirty="0">
                <a:latin typeface="微软雅黑" pitchFamily="34" charset="-122"/>
                <a:ea typeface="微软雅黑" pitchFamily="34" charset="-122"/>
                <a:cs typeface="Century" pitchFamily="18" charset="0"/>
              </a:rPr>
              <a:t>规定</a:t>
            </a:r>
            <a:r>
              <a:rPr lang="zh-CN" altLang="en-US" sz="3200" dirty="0" smtClean="0">
                <a:latin typeface="微软雅黑" pitchFamily="34" charset="-122"/>
                <a:ea typeface="微软雅黑" pitchFamily="34" charset="-122"/>
                <a:cs typeface="Century" pitchFamily="18" charset="0"/>
              </a:rPr>
              <a:t>以及故障处理要求</a:t>
            </a:r>
            <a:r>
              <a:rPr lang="zh-CN" altLang="en-US" sz="3200" dirty="0">
                <a:latin typeface="微软雅黑" pitchFamily="34" charset="-122"/>
                <a:ea typeface="微软雅黑" pitchFamily="34" charset="-122"/>
                <a:cs typeface="Century" pitchFamily="18" charset="0"/>
              </a:rPr>
              <a:t>部分</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219438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693319"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项目管理</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内容占位符 2"/>
          <p:cNvSpPr>
            <a:spLocks noGrp="1"/>
          </p:cNvSpPr>
          <p:nvPr>
            <p:ph idx="1"/>
          </p:nvPr>
        </p:nvSpPr>
        <p:spPr>
          <a:xfrm>
            <a:off x="672058" y="2073355"/>
            <a:ext cx="7886700" cy="1660682"/>
          </a:xfrm>
        </p:spPr>
        <p:txBody>
          <a:bodyPr>
            <a:noAutofit/>
          </a:bodyPr>
          <a:lstStyle/>
          <a:p>
            <a:r>
              <a:rPr lang="zh-CN" altLang="en-US" sz="2400" dirty="0" smtClean="0"/>
              <a:t>使用</a:t>
            </a:r>
            <a:r>
              <a:rPr lang="en-US" altLang="zh-CN" sz="2400" dirty="0" err="1" smtClean="0"/>
              <a:t>Git</a:t>
            </a:r>
            <a:r>
              <a:rPr lang="zh-CN" altLang="en-US" sz="2400" dirty="0" smtClean="0"/>
              <a:t>作为管理工具</a:t>
            </a:r>
            <a:endParaRPr lang="en-US" altLang="zh-CN" sz="2400" dirty="0" smtClean="0"/>
          </a:p>
          <a:p>
            <a:r>
              <a:rPr lang="zh-CN" altLang="en-US" sz="2400" dirty="0" smtClean="0"/>
              <a:t>项目</a:t>
            </a:r>
            <a:r>
              <a:rPr lang="en-US" altLang="zh-CN" sz="2400" dirty="0" err="1" smtClean="0"/>
              <a:t>Git</a:t>
            </a:r>
            <a:r>
              <a:rPr lang="zh-CN" altLang="en-US" sz="2400" dirty="0" smtClean="0"/>
              <a:t>源：</a:t>
            </a:r>
            <a:r>
              <a:rPr lang="en-US" altLang="zh-CN" sz="2400" dirty="0"/>
              <a:t> </a:t>
            </a:r>
            <a:r>
              <a:rPr lang="en-US" altLang="zh-CN" sz="2400" dirty="0">
                <a:hlinkClick r:id="rId3"/>
              </a:rPr>
              <a:t>https://</a:t>
            </a:r>
            <a:r>
              <a:rPr lang="en-US" altLang="zh-CN" sz="2400" dirty="0" smtClean="0">
                <a:hlinkClick r:id="rId3"/>
              </a:rPr>
              <a:t>github.com/immzz/hatrick.git</a:t>
            </a:r>
            <a:endParaRPr lang="en-US" altLang="zh-CN" sz="2400" dirty="0" smtClean="0"/>
          </a:p>
          <a:p>
            <a:r>
              <a:rPr lang="zh-CN" altLang="en-US" sz="2400" dirty="0" smtClean="0"/>
              <a:t>包括</a:t>
            </a:r>
            <a:r>
              <a:rPr lang="en-US" altLang="zh-CN" sz="2400" dirty="0" smtClean="0"/>
              <a:t>master</a:t>
            </a:r>
            <a:r>
              <a:rPr lang="zh-CN" altLang="en-US" sz="2400" dirty="0" smtClean="0"/>
              <a:t>、</a:t>
            </a:r>
            <a:r>
              <a:rPr lang="en-US" altLang="zh-CN" sz="2400" dirty="0" smtClean="0"/>
              <a:t>develop</a:t>
            </a:r>
            <a:r>
              <a:rPr lang="zh-CN" altLang="en-US" sz="2400" dirty="0" smtClean="0"/>
              <a:t>、</a:t>
            </a:r>
            <a:r>
              <a:rPr lang="en-US" altLang="zh-CN" sz="2400" dirty="0" smtClean="0"/>
              <a:t>graphic</a:t>
            </a:r>
            <a:r>
              <a:rPr lang="zh-CN" altLang="en-US" sz="2400" dirty="0" smtClean="0"/>
              <a:t>、</a:t>
            </a:r>
            <a:r>
              <a:rPr lang="en-US" altLang="zh-CN" sz="2400" dirty="0" smtClean="0"/>
              <a:t>server</a:t>
            </a:r>
            <a:r>
              <a:rPr lang="zh-CN" altLang="en-US" sz="2400" dirty="0" smtClean="0"/>
              <a:t>、</a:t>
            </a:r>
            <a:r>
              <a:rPr lang="en-US" altLang="zh-CN" sz="2400" dirty="0" err="1" smtClean="0"/>
              <a:t>gamelogic</a:t>
            </a:r>
            <a:r>
              <a:rPr lang="zh-CN" altLang="en-US" sz="2400" dirty="0" smtClean="0"/>
              <a:t>分支</a:t>
            </a:r>
            <a:endParaRPr lang="en-US" altLang="zh-CN" sz="2400" dirty="0" smtClean="0"/>
          </a:p>
          <a:p>
            <a:r>
              <a:rPr lang="zh-CN" altLang="en-US" sz="2400" dirty="0" smtClean="0"/>
              <a:t>截止目前</a:t>
            </a:r>
            <a:r>
              <a:rPr lang="en-US" altLang="zh-CN" sz="2400" dirty="0" smtClean="0"/>
              <a:t>develop</a:t>
            </a:r>
            <a:r>
              <a:rPr lang="zh-CN" altLang="en-US" sz="2400" dirty="0" smtClean="0"/>
              <a:t>分支上共有</a:t>
            </a:r>
            <a:r>
              <a:rPr lang="en-US" altLang="zh-CN" sz="2400" dirty="0" smtClean="0"/>
              <a:t>147</a:t>
            </a:r>
            <a:r>
              <a:rPr lang="zh-CN" altLang="en-US" sz="2400" dirty="0" smtClean="0"/>
              <a:t>次提交</a:t>
            </a:r>
            <a:endParaRPr lang="en-US" altLang="zh-CN" sz="2400" dirty="0" smtClean="0"/>
          </a:p>
          <a:p>
            <a:endParaRPr lang="zh-CN" altLang="en-US" sz="2400" dirty="0"/>
          </a:p>
        </p:txBody>
      </p:sp>
      <p:pic>
        <p:nvPicPr>
          <p:cNvPr id="8" name="图片 7"/>
          <p:cNvPicPr>
            <a:picLocks noChangeAspect="1"/>
          </p:cNvPicPr>
          <p:nvPr/>
        </p:nvPicPr>
        <p:blipFill>
          <a:blip r:embed="rId4"/>
          <a:stretch>
            <a:fillRect/>
          </a:stretch>
        </p:blipFill>
        <p:spPr>
          <a:xfrm>
            <a:off x="628650" y="3933056"/>
            <a:ext cx="7886700" cy="2294113"/>
          </a:xfrm>
          <a:prstGeom prst="rect">
            <a:avLst/>
          </a:prstGeom>
        </p:spPr>
      </p:pic>
    </p:spTree>
    <p:extLst>
      <p:ext uri="{BB962C8B-B14F-4D97-AF65-F5344CB8AC3E}">
        <p14:creationId xmlns:p14="http://schemas.microsoft.com/office/powerpoint/2010/main" val="8295913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6944209"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smtClean="0">
                <a:solidFill>
                  <a:srgbClr val="00A0EF"/>
                </a:solidFill>
                <a:latin typeface="微软雅黑" pitchFamily="34" charset="-122"/>
                <a:ea typeface="微软雅黑" pitchFamily="34" charset="-122"/>
                <a:cs typeface="Century" pitchFamily="18" charset="0"/>
              </a:rPr>
              <a:t>需求分析</a:t>
            </a:r>
            <a:endParaRPr lang="zh-CN" altLang="en-US" sz="6000" dirty="0">
              <a:solidFill>
                <a:srgbClr val="00A0EF"/>
              </a:solidFill>
              <a:latin typeface="微软雅黑" pitchFamily="34" charset="-122"/>
              <a:ea typeface="微软雅黑" pitchFamily="34" charset="-122"/>
              <a:cs typeface="Century"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656" t="21206" r="50223" b="8004"/>
          <a:stretch/>
        </p:blipFill>
        <p:spPr bwMode="auto">
          <a:xfrm>
            <a:off x="1861220" y="2031643"/>
            <a:ext cx="2998812"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928" t="66560" r="15515" b="8321"/>
          <a:stretch/>
        </p:blipFill>
        <p:spPr bwMode="auto">
          <a:xfrm>
            <a:off x="4957564" y="2214717"/>
            <a:ext cx="2998812" cy="140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5616" t="21646" r="50331" b="69301"/>
          <a:stretch/>
        </p:blipFill>
        <p:spPr bwMode="auto">
          <a:xfrm>
            <a:off x="4957564" y="3506793"/>
            <a:ext cx="2998812" cy="49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80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67624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a:solidFill>
                  <a:srgbClr val="002060"/>
                </a:solidFill>
              </a:rPr>
              <a:t>基本</a:t>
            </a:r>
            <a:r>
              <a:rPr lang="zh-CN" altLang="en-US" sz="3200" dirty="0" smtClean="0">
                <a:solidFill>
                  <a:srgbClr val="002060"/>
                </a:solidFill>
              </a:rPr>
              <a:t>游戏逻辑</a:t>
            </a:r>
            <a:endParaRPr lang="zh-CN" altLang="en-US" sz="3200" dirty="0">
              <a:solidFill>
                <a:srgbClr val="002060"/>
              </a:solidFill>
            </a:endParaRPr>
          </a:p>
        </p:txBody>
      </p:sp>
      <p:sp>
        <p:nvSpPr>
          <p:cNvPr id="2" name="下箭头 1"/>
          <p:cNvSpPr/>
          <p:nvPr/>
        </p:nvSpPr>
        <p:spPr>
          <a:xfrm>
            <a:off x="2995477" y="2920519"/>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6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smtClean="0">
                <a:solidFill>
                  <a:srgbClr val="002060"/>
                </a:solidFill>
              </a:rPr>
              <a:t>第二阶段游戏逻辑</a:t>
            </a:r>
            <a:endParaRPr lang="zh-CN" altLang="en-US" sz="3200" dirty="0">
              <a:solidFill>
                <a:srgbClr val="002060"/>
              </a:solidFill>
            </a:endParaRPr>
          </a:p>
        </p:txBody>
      </p:sp>
      <p:sp>
        <p:nvSpPr>
          <p:cNvPr id="18" name="下箭头 17"/>
          <p:cNvSpPr/>
          <p:nvPr/>
        </p:nvSpPr>
        <p:spPr>
          <a:xfrm>
            <a:off x="2995475" y="3930843"/>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435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300" fill="hold"/>
                                        <p:tgtEl>
                                          <p:spTgt spid="14"/>
                                        </p:tgtEl>
                                        <p:attrNameLst>
                                          <p:attrName>fillcolor</p:attrName>
                                        </p:attrNameLst>
                                      </p:cBhvr>
                                      <p:to>
                                        <a:srgbClr val="FF2F52"/>
                                      </p:to>
                                    </p:animClr>
                                    <p:set>
                                      <p:cBhvr>
                                        <p:cTn id="7" dur="300" fill="hold"/>
                                        <p:tgtEl>
                                          <p:spTgt spid="14"/>
                                        </p:tgtEl>
                                        <p:attrNameLst>
                                          <p:attrName>fill.type</p:attrName>
                                        </p:attrNameLst>
                                      </p:cBhvr>
                                      <p:to>
                                        <p:strVal val="solid"/>
                                      </p:to>
                                    </p:set>
                                    <p:set>
                                      <p:cBhvr>
                                        <p:cTn id="8" dur="300" fill="hold"/>
                                        <p:tgtEl>
                                          <p:spTgt spid="1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250"/>
                                        <p:tgtEl>
                                          <p:spTgt spid="18"/>
                                        </p:tgtEl>
                                        <p:attrNameLst>
                                          <p:attrName>ppt_y</p:attrName>
                                        </p:attrNameLst>
                                      </p:cBhvr>
                                      <p:tavLst>
                                        <p:tav tm="0">
                                          <p:val>
                                            <p:strVal val="#ppt_y-#ppt_h*1.125000"/>
                                          </p:val>
                                        </p:tav>
                                        <p:tav tm="100000">
                                          <p:val>
                                            <p:strVal val="#ppt_y"/>
                                          </p:val>
                                        </p:tav>
                                      </p:tavLst>
                                    </p:anim>
                                    <p:animEffect transition="in" filter="wipe(down)">
                                      <p:cBhvr>
                                        <p:cTn id="14" dur="250"/>
                                        <p:tgtEl>
                                          <p:spTgt spid="18"/>
                                        </p:tgtEl>
                                      </p:cBhvr>
                                    </p:animEffect>
                                  </p:childTnLst>
                                </p:cTn>
                              </p:par>
                            </p:childTnLst>
                          </p:cTn>
                        </p:par>
                        <p:par>
                          <p:cTn id="15" fill="hold">
                            <p:stCondLst>
                              <p:cond delay="25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9" name="圆角矩形 18"/>
          <p:cNvSpPr/>
          <p:nvPr/>
        </p:nvSpPr>
        <p:spPr>
          <a:xfrm>
            <a:off x="795954"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t>逻辑分离</a:t>
            </a:r>
            <a:endParaRPr lang="zh-CN" altLang="en-US" sz="2800" dirty="0"/>
          </a:p>
        </p:txBody>
      </p:sp>
      <p:sp>
        <p:nvSpPr>
          <p:cNvPr id="20" name="圆角矩形 19"/>
          <p:cNvSpPr/>
          <p:nvPr/>
        </p:nvSpPr>
        <p:spPr>
          <a:xfrm>
            <a:off x="3563633"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地图交互</a:t>
            </a:r>
          </a:p>
        </p:txBody>
      </p:sp>
      <p:sp>
        <p:nvSpPr>
          <p:cNvPr id="22" name="圆角矩形 21"/>
          <p:cNvSpPr/>
          <p:nvPr/>
        </p:nvSpPr>
        <p:spPr>
          <a:xfrm>
            <a:off x="482596" y="511557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3200" dirty="0" smtClean="0">
                <a:solidFill>
                  <a:srgbClr val="002060"/>
                </a:solidFill>
              </a:rPr>
              <a:t>第三阶段游戏逻辑</a:t>
            </a:r>
            <a:endParaRPr lang="zh-CN" altLang="en-US" sz="3200" dirty="0">
              <a:solidFill>
                <a:srgbClr val="002060"/>
              </a:solidFill>
            </a:endParaRPr>
          </a:p>
        </p:txBody>
      </p:sp>
      <p:sp>
        <p:nvSpPr>
          <p:cNvPr id="21" name="下箭头 20"/>
          <p:cNvSpPr/>
          <p:nvPr/>
        </p:nvSpPr>
        <p:spPr>
          <a:xfrm>
            <a:off x="2995477" y="4897336"/>
            <a:ext cx="647819" cy="436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4145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9"/>
                                        </p:tgtEl>
                                        <p:attrNameLst>
                                          <p:attrName>fillcolor</p:attrName>
                                        </p:attrNameLst>
                                      </p:cBhvr>
                                      <p:to>
                                        <a:srgbClr val="FF2F52"/>
                                      </p:to>
                                    </p:animClr>
                                    <p:set>
                                      <p:cBhvr>
                                        <p:cTn id="7" dur="500" fill="hold"/>
                                        <p:tgtEl>
                                          <p:spTgt spid="19"/>
                                        </p:tgtEl>
                                        <p:attrNameLst>
                                          <p:attrName>fill.type</p:attrName>
                                        </p:attrNameLst>
                                      </p:cBhvr>
                                      <p:to>
                                        <p:strVal val="solid"/>
                                      </p:to>
                                    </p:set>
                                    <p:set>
                                      <p:cBhvr>
                                        <p:cTn id="8" dur="500" fill="hold"/>
                                        <p:tgtEl>
                                          <p:spTgt spid="1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p:tgtEl>
                                          <p:spTgt spid="21"/>
                                        </p:tgtEl>
                                        <p:attrNameLst>
                                          <p:attrName>ppt_y</p:attrName>
                                        </p:attrNameLst>
                                      </p:cBhvr>
                                      <p:tavLst>
                                        <p:tav tm="0">
                                          <p:val>
                                            <p:strVal val="#ppt_y-#ppt_h*1.125000"/>
                                          </p:val>
                                        </p:tav>
                                        <p:tav tm="100000">
                                          <p:val>
                                            <p:strVal val="#ppt_y"/>
                                          </p:val>
                                        </p:tav>
                                      </p:tavLst>
                                    </p:anim>
                                    <p:animEffect transition="in" filter="wipe(down)">
                                      <p:cBhvr>
                                        <p:cTn id="14" dur="250"/>
                                        <p:tgtEl>
                                          <p:spTgt spid="21"/>
                                        </p:tgtEl>
                                      </p:cBhvr>
                                    </p:animEffect>
                                  </p:childTnLst>
                                </p:cTn>
                              </p:par>
                            </p:childTnLst>
                          </p:cTn>
                        </p:par>
                        <p:par>
                          <p:cTn id="15" fill="hold">
                            <p:stCondLst>
                              <p:cond delay="25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7025962"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模块设计</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圆角矩形 6"/>
          <p:cNvSpPr/>
          <p:nvPr/>
        </p:nvSpPr>
        <p:spPr>
          <a:xfrm>
            <a:off x="482599" y="2060849"/>
            <a:ext cx="5673577" cy="792088"/>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圆角矩形 7"/>
          <p:cNvSpPr/>
          <p:nvPr/>
        </p:nvSpPr>
        <p:spPr>
          <a:xfrm>
            <a:off x="795954" y="222662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用户输入</a:t>
            </a:r>
            <a:endParaRPr lang="zh-CN" altLang="en-US" sz="2800" dirty="0"/>
          </a:p>
        </p:txBody>
      </p:sp>
      <p:sp>
        <p:nvSpPr>
          <p:cNvPr id="9" name="圆角矩形 8"/>
          <p:cNvSpPr/>
          <p:nvPr/>
        </p:nvSpPr>
        <p:spPr>
          <a:xfrm>
            <a:off x="3563635" y="2204864"/>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游戏运算</a:t>
            </a:r>
            <a:endParaRPr lang="zh-CN" altLang="en-US" sz="2800" dirty="0"/>
          </a:p>
        </p:txBody>
      </p:sp>
      <p:sp>
        <p:nvSpPr>
          <p:cNvPr id="11" name="圆角矩形 10"/>
          <p:cNvSpPr/>
          <p:nvPr/>
        </p:nvSpPr>
        <p:spPr>
          <a:xfrm>
            <a:off x="482598" y="311279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4" name="圆角矩形 13"/>
          <p:cNvSpPr/>
          <p:nvPr/>
        </p:nvSpPr>
        <p:spPr>
          <a:xfrm>
            <a:off x="795953" y="324577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抽象操作</a:t>
            </a:r>
          </a:p>
        </p:txBody>
      </p:sp>
      <p:sp>
        <p:nvSpPr>
          <p:cNvPr id="15" name="圆角矩形 14"/>
          <p:cNvSpPr/>
          <p:nvPr/>
        </p:nvSpPr>
        <p:spPr>
          <a:xfrm>
            <a:off x="3563635" y="3245770"/>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位置逻辑</a:t>
            </a:r>
            <a:endParaRPr lang="zh-CN" altLang="en-US" sz="2800" dirty="0"/>
          </a:p>
        </p:txBody>
      </p:sp>
      <p:sp>
        <p:nvSpPr>
          <p:cNvPr id="17" name="圆角矩形 16"/>
          <p:cNvSpPr/>
          <p:nvPr/>
        </p:nvSpPr>
        <p:spPr>
          <a:xfrm>
            <a:off x="482597" y="4149080"/>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9" name="圆角矩形 18"/>
          <p:cNvSpPr/>
          <p:nvPr/>
        </p:nvSpPr>
        <p:spPr>
          <a:xfrm>
            <a:off x="795954"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逻辑分离</a:t>
            </a:r>
            <a:endParaRPr lang="zh-CN" altLang="en-US" sz="2800" dirty="0"/>
          </a:p>
        </p:txBody>
      </p:sp>
      <p:sp>
        <p:nvSpPr>
          <p:cNvPr id="20" name="圆角矩形 19"/>
          <p:cNvSpPr/>
          <p:nvPr/>
        </p:nvSpPr>
        <p:spPr>
          <a:xfrm>
            <a:off x="3563633" y="4282059"/>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地图交互</a:t>
            </a:r>
          </a:p>
        </p:txBody>
      </p:sp>
      <p:sp>
        <p:nvSpPr>
          <p:cNvPr id="22" name="圆角矩形 21"/>
          <p:cNvSpPr/>
          <p:nvPr/>
        </p:nvSpPr>
        <p:spPr>
          <a:xfrm>
            <a:off x="482596" y="5115572"/>
            <a:ext cx="5673577" cy="748256"/>
          </a:xfrm>
          <a:prstGeom prst="round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dirty="0">
              <a:solidFill>
                <a:srgbClr val="002060"/>
              </a:solidFill>
            </a:endParaRPr>
          </a:p>
        </p:txBody>
      </p:sp>
      <p:sp>
        <p:nvSpPr>
          <p:cNvPr id="18" name="圆角矩形 17"/>
          <p:cNvSpPr/>
          <p:nvPr/>
        </p:nvSpPr>
        <p:spPr>
          <a:xfrm>
            <a:off x="795954" y="5236333"/>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操作队列</a:t>
            </a:r>
            <a:endParaRPr lang="zh-CN" altLang="en-US" sz="2800" dirty="0"/>
          </a:p>
        </p:txBody>
      </p:sp>
      <p:sp>
        <p:nvSpPr>
          <p:cNvPr id="23" name="圆角矩形 22"/>
          <p:cNvSpPr/>
          <p:nvPr/>
        </p:nvSpPr>
        <p:spPr>
          <a:xfrm>
            <a:off x="3563635" y="5248551"/>
            <a:ext cx="2345139" cy="482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道具效果</a:t>
            </a:r>
          </a:p>
        </p:txBody>
      </p:sp>
    </p:spTree>
    <p:extLst>
      <p:ext uri="{BB962C8B-B14F-4D97-AF65-F5344CB8AC3E}">
        <p14:creationId xmlns:p14="http://schemas.microsoft.com/office/powerpoint/2010/main" val="1334270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FF2F52"/>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编码</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2" name="矩形 1"/>
          <p:cNvSpPr/>
          <p:nvPr/>
        </p:nvSpPr>
        <p:spPr>
          <a:xfrm>
            <a:off x="558800" y="2090172"/>
            <a:ext cx="7973640" cy="3493264"/>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使用</a:t>
            </a:r>
            <a:r>
              <a:rPr lang="en-US" altLang="zh-CN" sz="3200" dirty="0">
                <a:latin typeface="微软雅黑" pitchFamily="34" charset="-122"/>
                <a:ea typeface="微软雅黑" pitchFamily="34" charset="-122"/>
                <a:cs typeface="Century" pitchFamily="18" charset="0"/>
              </a:rPr>
              <a:t>Github</a:t>
            </a:r>
            <a:r>
              <a:rPr lang="zh-CN" altLang="en-US" sz="3200" dirty="0">
                <a:latin typeface="微软雅黑" pitchFamily="34" charset="-122"/>
                <a:ea typeface="微软雅黑" pitchFamily="34" charset="-122"/>
                <a:cs typeface="Century" pitchFamily="18" charset="0"/>
              </a:rPr>
              <a:t>进行代码管理</a:t>
            </a:r>
          </a:p>
          <a:p>
            <a:pPr marL="571500" indent="-571500">
              <a:buFont typeface="Wingdings" pitchFamily="2" charset="2"/>
              <a:buChar char="p"/>
            </a:pPr>
            <a:r>
              <a:rPr lang="en-US" altLang="zh-CN" sz="3200" dirty="0">
                <a:latin typeface="微软雅黑" pitchFamily="34" charset="-122"/>
                <a:ea typeface="微软雅黑" pitchFamily="34" charset="-122"/>
                <a:cs typeface="Century" pitchFamily="18" charset="0"/>
              </a:rPr>
              <a:t>eclipse</a:t>
            </a:r>
            <a:r>
              <a:rPr lang="zh-CN" altLang="en-US" sz="3200" dirty="0">
                <a:latin typeface="微软雅黑" pitchFamily="34" charset="-122"/>
                <a:ea typeface="微软雅黑" pitchFamily="34" charset="-122"/>
                <a:cs typeface="Century" pitchFamily="18" charset="0"/>
              </a:rPr>
              <a:t>开发</a:t>
            </a: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负责游戏模块中自己设计的部分</a:t>
            </a: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客户端与服务器的交互</a:t>
            </a: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键盘操作到抽象</a:t>
            </a:r>
            <a:r>
              <a:rPr lang="zh-CN" altLang="en-US" sz="3200" dirty="0" smtClean="0">
                <a:latin typeface="微软雅黑" pitchFamily="34" charset="-122"/>
                <a:ea typeface="微软雅黑" pitchFamily="34" charset="-122"/>
                <a:cs typeface="Century" pitchFamily="18" charset="0"/>
              </a:rPr>
              <a:t>操作（</a:t>
            </a:r>
            <a:r>
              <a:rPr lang="zh-CN" altLang="en-US" sz="3200" dirty="0">
                <a:latin typeface="微软雅黑" pitchFamily="34" charset="-122"/>
                <a:ea typeface="微软雅黑" pitchFamily="34" charset="-122"/>
                <a:cs typeface="Century" pitchFamily="18" charset="0"/>
              </a:rPr>
              <a:t>客户端逻辑）</a:t>
            </a: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抽象操作到游戏</a:t>
            </a:r>
            <a:r>
              <a:rPr lang="zh-CN" altLang="en-US" sz="3200" dirty="0" smtClean="0">
                <a:latin typeface="微软雅黑" pitchFamily="34" charset="-122"/>
                <a:ea typeface="微软雅黑" pitchFamily="34" charset="-122"/>
                <a:cs typeface="Century" pitchFamily="18" charset="0"/>
              </a:rPr>
              <a:t>操作（</a:t>
            </a:r>
            <a:r>
              <a:rPr lang="zh-CN" altLang="en-US" sz="3200" dirty="0">
                <a:latin typeface="微软雅黑" pitchFamily="34" charset="-122"/>
                <a:ea typeface="微软雅黑" pitchFamily="34" charset="-122"/>
                <a:cs typeface="Century" pitchFamily="18" charset="0"/>
              </a:rPr>
              <a:t>服务器逻辑）</a:t>
            </a:r>
          </a:p>
          <a:p>
            <a:pPr marL="1028700" lvl="1" indent="-571500">
              <a:buFont typeface="Arial" pitchFamily="34" charset="0"/>
              <a:buChar char="•"/>
            </a:pPr>
            <a:r>
              <a:rPr lang="zh-CN" altLang="en-US" sz="3200" dirty="0">
                <a:latin typeface="微软雅黑" pitchFamily="34" charset="-122"/>
                <a:ea typeface="微软雅黑" pitchFamily="34" charset="-122"/>
                <a:cs typeface="Century" pitchFamily="18" charset="0"/>
              </a:rPr>
              <a:t>服务器逻辑</a:t>
            </a:r>
            <a:r>
              <a:rPr lang="zh-CN" altLang="en-US" sz="3200" dirty="0" smtClean="0">
                <a:latin typeface="微软雅黑" pitchFamily="34" charset="-122"/>
                <a:ea typeface="微软雅黑" pitchFamily="34" charset="-122"/>
                <a:cs typeface="Century" pitchFamily="18" charset="0"/>
              </a:rPr>
              <a:t>主程序</a:t>
            </a:r>
            <a:endParaRPr lang="zh-CN" altLang="en-US"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184476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测试</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矩形 6"/>
          <p:cNvSpPr/>
          <p:nvPr/>
        </p:nvSpPr>
        <p:spPr>
          <a:xfrm>
            <a:off x="558800" y="1981807"/>
            <a:ext cx="8189664" cy="2508379"/>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游戏逻辑模块的特性</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en-US" altLang="zh-CN" sz="3200" dirty="0">
                <a:latin typeface="微软雅黑" pitchFamily="34" charset="-122"/>
                <a:ea typeface="微软雅黑" pitchFamily="34" charset="-122"/>
                <a:cs typeface="Century" pitchFamily="18" charset="0"/>
              </a:rPr>
              <a:t>Review</a:t>
            </a:r>
            <a:r>
              <a:rPr lang="zh-CN" altLang="en-US" sz="3200" dirty="0">
                <a:latin typeface="微软雅黑" pitchFamily="34" charset="-122"/>
                <a:ea typeface="微软雅黑" pitchFamily="34" charset="-122"/>
                <a:cs typeface="Century" pitchFamily="18" charset="0"/>
              </a:rPr>
              <a:t>（重要）</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单元测试（比较少）</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集成测试方式（基于上一个稳定版本）</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基于白盒测试和黑盒测试</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93154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3847207" cy="1056443"/>
          </a:xfrm>
          <a:prstGeom prst="rect">
            <a:avLst/>
          </a:prstGeom>
          <a:noFill/>
        </p:spPr>
        <p:txBody>
          <a:bodyPr wrap="none" lIns="0" tIns="0" rIns="0" rtlCol="0">
            <a:spAutoFit/>
          </a:bodyPr>
          <a:lstStyle/>
          <a:p>
            <a:pPr>
              <a:lnSpc>
                <a:spcPts val="8600"/>
              </a:lnSpc>
              <a:tabLst>
                <a:tab pos="228600" algn="l"/>
              </a:tabLst>
            </a:pPr>
            <a:r>
              <a:rPr lang="zh-CN" altLang="en-US" sz="6000" dirty="0">
                <a:solidFill>
                  <a:srgbClr val="00A0EF"/>
                </a:solidFill>
                <a:latin typeface="微软雅黑" pitchFamily="34" charset="-122"/>
                <a:ea typeface="微软雅黑" pitchFamily="34" charset="-122"/>
                <a:cs typeface="Century" pitchFamily="18" charset="0"/>
              </a:rPr>
              <a:t>感想与收获</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9" name="矩形 8"/>
          <p:cNvSpPr/>
          <p:nvPr/>
        </p:nvSpPr>
        <p:spPr>
          <a:xfrm>
            <a:off x="558800" y="1981807"/>
            <a:ext cx="8189664" cy="2015937"/>
          </a:xfrm>
          <a:prstGeom prst="rect">
            <a:avLst/>
          </a:prstGeom>
          <a:noFill/>
        </p:spPr>
        <p:txBody>
          <a:bodyPr wrap="square" lIns="0" tIns="0" rIns="0" rtlCol="0">
            <a:spAutoFit/>
          </a:bodyPr>
          <a:lstStyle/>
          <a:p>
            <a:pPr marL="571500" indent="-571500">
              <a:buFont typeface="Wingdings" pitchFamily="2" charset="2"/>
              <a:buChar char="p"/>
            </a:pPr>
            <a:r>
              <a:rPr lang="zh-CN" altLang="en-US" sz="3200" dirty="0">
                <a:latin typeface="微软雅黑" pitchFamily="34" charset="-122"/>
                <a:ea typeface="微软雅黑" pitchFamily="34" charset="-122"/>
                <a:cs typeface="Century" pitchFamily="18" charset="0"/>
              </a:rPr>
              <a:t>团队合</a:t>
            </a:r>
            <a:r>
              <a:rPr lang="zh-CN" altLang="en-US" sz="3200" dirty="0" smtClean="0">
                <a:latin typeface="微软雅黑" pitchFamily="34" charset="-122"/>
                <a:ea typeface="微软雅黑" pitchFamily="34" charset="-122"/>
                <a:cs typeface="Century" pitchFamily="18" charset="0"/>
              </a:rPr>
              <a:t>作</a:t>
            </a:r>
            <a:endParaRPr lang="en-US" altLang="zh-CN" sz="3200" dirty="0" smtClean="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smtClean="0">
                <a:latin typeface="微软雅黑" pitchFamily="34" charset="-122"/>
                <a:ea typeface="微软雅黑" pitchFamily="34" charset="-122"/>
                <a:cs typeface="Century" pitchFamily="18" charset="0"/>
              </a:rPr>
              <a:t>版本控制的意义</a:t>
            </a:r>
            <a:endParaRPr lang="en-US" altLang="zh-CN" sz="3200" dirty="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smtClean="0">
                <a:latin typeface="微软雅黑" pitchFamily="34" charset="-122"/>
                <a:ea typeface="微软雅黑" pitchFamily="34" charset="-122"/>
                <a:cs typeface="Century" pitchFamily="18" charset="0"/>
              </a:rPr>
              <a:t>设计优于实现</a:t>
            </a:r>
            <a:endParaRPr lang="en-US" altLang="zh-CN" sz="3200" dirty="0" smtClean="0">
              <a:latin typeface="微软雅黑" pitchFamily="34" charset="-122"/>
              <a:ea typeface="微软雅黑" pitchFamily="34" charset="-122"/>
              <a:cs typeface="Century" pitchFamily="18" charset="0"/>
            </a:endParaRPr>
          </a:p>
          <a:p>
            <a:pPr marL="571500" indent="-571500">
              <a:buFont typeface="Wingdings" pitchFamily="2" charset="2"/>
              <a:buChar char="p"/>
            </a:pPr>
            <a:r>
              <a:rPr lang="zh-CN" altLang="en-US" sz="3200" dirty="0" smtClean="0">
                <a:latin typeface="微软雅黑" pitchFamily="34" charset="-122"/>
                <a:ea typeface="微软雅黑" pitchFamily="34" charset="-122"/>
                <a:cs typeface="Century" pitchFamily="18" charset="0"/>
              </a:rPr>
              <a:t>用户视角</a:t>
            </a:r>
            <a:endParaRPr lang="en-US" altLang="zh-CN" sz="3200" dirty="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2582222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5487080" cy="1149033"/>
          </a:xfrm>
          <a:prstGeom prst="rect">
            <a:avLst/>
          </a:prstGeom>
          <a:noFill/>
        </p:spPr>
        <p:txBody>
          <a:bodyPr wrap="none" lIns="0" tIns="0" rIns="0" rtlCol="0">
            <a:spAutoFit/>
          </a:bodyPr>
          <a:lstStyle/>
          <a:p>
            <a:pPr>
              <a:lnSpc>
                <a:spcPts val="8600"/>
              </a:lnSpc>
              <a:tabLst>
                <a:tab pos="228600" algn="l"/>
              </a:tabLst>
            </a:pPr>
            <a:r>
              <a:rPr lang="zh-CN" altLang="en-US" sz="6000" dirty="0" smtClean="0">
                <a:solidFill>
                  <a:srgbClr val="00A0EF"/>
                </a:solidFill>
                <a:latin typeface="微软雅黑" pitchFamily="34" charset="-122"/>
                <a:ea typeface="微软雅黑" pitchFamily="34" charset="-122"/>
                <a:cs typeface="Century" pitchFamily="18" charset="0"/>
              </a:rPr>
              <a:t>详细</a:t>
            </a:r>
            <a:r>
              <a:rPr lang="zh-CN" altLang="en-US" sz="6000" dirty="0">
                <a:solidFill>
                  <a:srgbClr val="00A0EF"/>
                </a:solidFill>
                <a:latin typeface="微软雅黑" pitchFamily="34" charset="-122"/>
                <a:ea typeface="微软雅黑" pitchFamily="34" charset="-122"/>
                <a:cs typeface="Century" pitchFamily="18" charset="0"/>
              </a:rPr>
              <a:t>介绍 </a:t>
            </a:r>
            <a:r>
              <a:rPr lang="en-US" altLang="zh-CN" sz="6000" dirty="0" smtClean="0">
                <a:solidFill>
                  <a:srgbClr val="00A0EF"/>
                </a:solidFill>
                <a:latin typeface="微软雅黑" pitchFamily="34" charset="-122"/>
                <a:ea typeface="微软雅黑" pitchFamily="34" charset="-122"/>
                <a:cs typeface="Century" pitchFamily="18" charset="0"/>
              </a:rPr>
              <a:t>– </a:t>
            </a:r>
            <a:r>
              <a:rPr lang="zh-CN" altLang="en-US" sz="6000" dirty="0">
                <a:solidFill>
                  <a:srgbClr val="00A0EF"/>
                </a:solidFill>
                <a:latin typeface="微软雅黑" pitchFamily="34" charset="-122"/>
                <a:ea typeface="微软雅黑" pitchFamily="34" charset="-122"/>
                <a:cs typeface="Century" pitchFamily="18" charset="0"/>
              </a:rPr>
              <a:t>测试</a:t>
            </a: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矩形 6"/>
          <p:cNvSpPr/>
          <p:nvPr/>
        </p:nvSpPr>
        <p:spPr>
          <a:xfrm>
            <a:off x="558800" y="1981807"/>
            <a:ext cx="8189664" cy="3708708"/>
          </a:xfrm>
          <a:prstGeom prst="rect">
            <a:avLst/>
          </a:prstGeom>
          <a:noFill/>
        </p:spPr>
        <p:txBody>
          <a:bodyPr wrap="square" lIns="0" tIns="0" rIns="0" rtlCol="0">
            <a:spAutoFit/>
          </a:bodyPr>
          <a:lstStyle/>
          <a:p>
            <a:endParaRPr lang="en-US" altLang="zh-CN" sz="3200" dirty="0" smtClean="0">
              <a:latin typeface="微软雅黑" pitchFamily="34" charset="-122"/>
              <a:ea typeface="微软雅黑" pitchFamily="34" charset="-122"/>
              <a:cs typeface="Century" pitchFamily="18" charset="0"/>
            </a:endParaRPr>
          </a:p>
          <a:p>
            <a:r>
              <a:rPr lang="zh-CN" altLang="en-US" sz="6600" dirty="0" smtClean="0">
                <a:latin typeface="微软雅黑" pitchFamily="34" charset="-122"/>
                <a:ea typeface="微软雅黑" pitchFamily="34" charset="-122"/>
                <a:cs typeface="Century" pitchFamily="18" charset="0"/>
              </a:rPr>
              <a:t>谢谢！</a:t>
            </a:r>
            <a:endParaRPr lang="en-US" altLang="zh-CN" sz="3200" dirty="0">
              <a:latin typeface="微软雅黑" pitchFamily="34" charset="-122"/>
              <a:ea typeface="微软雅黑" pitchFamily="34" charset="-122"/>
              <a:cs typeface="Century" pitchFamily="18" charset="0"/>
            </a:endParaRPr>
          </a:p>
          <a:p>
            <a:endParaRPr lang="en-US" altLang="zh-CN" sz="3200" dirty="0" smtClean="0">
              <a:latin typeface="微软雅黑" pitchFamily="34" charset="-122"/>
              <a:ea typeface="微软雅黑" pitchFamily="34" charset="-122"/>
              <a:cs typeface="Century" pitchFamily="18" charset="0"/>
            </a:endParaRPr>
          </a:p>
          <a:p>
            <a:r>
              <a:rPr lang="en-US" altLang="zh-CN" sz="3200" dirty="0" smtClean="0">
                <a:latin typeface="微软雅黑" pitchFamily="34" charset="-122"/>
                <a:ea typeface="微软雅黑" pitchFamily="34" charset="-122"/>
                <a:cs typeface="Century" pitchFamily="18" charset="0"/>
              </a:rPr>
              <a:t>					</a:t>
            </a:r>
            <a:r>
              <a:rPr lang="en-US" altLang="zh-CN" sz="3200" dirty="0">
                <a:latin typeface="微软雅黑" pitchFamily="34" charset="-122"/>
                <a:ea typeface="微软雅黑" pitchFamily="34" charset="-122"/>
                <a:cs typeface="Century" pitchFamily="18" charset="0"/>
              </a:rPr>
              <a:t>	</a:t>
            </a:r>
            <a:r>
              <a:rPr lang="zh-CN" altLang="en-US" sz="3600" dirty="0" smtClean="0">
                <a:latin typeface="微软雅黑" pitchFamily="34" charset="-122"/>
                <a:ea typeface="微软雅黑" pitchFamily="34" charset="-122"/>
                <a:cs typeface="Century" pitchFamily="18" charset="0"/>
              </a:rPr>
              <a:t>李亦然</a:t>
            </a:r>
            <a:endParaRPr lang="en-US" altLang="zh-CN" sz="3600" dirty="0" smtClean="0">
              <a:latin typeface="微软雅黑" pitchFamily="34" charset="-122"/>
              <a:ea typeface="微软雅黑" pitchFamily="34" charset="-122"/>
              <a:cs typeface="Century" pitchFamily="18" charset="0"/>
            </a:endParaRPr>
          </a:p>
          <a:p>
            <a:endParaRPr lang="en-US" altLang="zh-CN" sz="3600" dirty="0" smtClean="0">
              <a:latin typeface="微软雅黑" pitchFamily="34" charset="-122"/>
              <a:ea typeface="微软雅黑" pitchFamily="34" charset="-122"/>
              <a:cs typeface="Century" pitchFamily="18" charset="0"/>
            </a:endParaRPr>
          </a:p>
          <a:p>
            <a:r>
              <a:rPr lang="en-US" altLang="zh-CN" sz="3600" dirty="0" smtClean="0">
                <a:latin typeface="微软雅黑" pitchFamily="34" charset="-122"/>
                <a:ea typeface="微软雅黑" pitchFamily="34" charset="-122"/>
                <a:cs typeface="Century" pitchFamily="18" charset="0"/>
              </a:rPr>
              <a:t>						</a:t>
            </a:r>
            <a:r>
              <a:rPr lang="zh-CN" altLang="en-US" sz="3600" dirty="0" smtClean="0">
                <a:latin typeface="微软雅黑" pitchFamily="34" charset="-122"/>
                <a:ea typeface="微软雅黑" pitchFamily="34" charset="-122"/>
                <a:cs typeface="Century" pitchFamily="18" charset="0"/>
              </a:rPr>
              <a:t>魏子华</a:t>
            </a:r>
            <a:endParaRPr lang="en-US" altLang="zh-CN" sz="3600" dirty="0" smtClean="0">
              <a:latin typeface="微软雅黑" pitchFamily="34" charset="-122"/>
              <a:ea typeface="微软雅黑" pitchFamily="34" charset="-122"/>
              <a:cs typeface="Century" pitchFamily="18" charset="0"/>
            </a:endParaRPr>
          </a:p>
        </p:txBody>
      </p:sp>
    </p:spTree>
    <p:extLst>
      <p:ext uri="{BB962C8B-B14F-4D97-AF65-F5344CB8AC3E}">
        <p14:creationId xmlns:p14="http://schemas.microsoft.com/office/powerpoint/2010/main" val="171422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a:solidFill>
                  <a:srgbClr val="371D1F"/>
                </a:solidFill>
                <a:latin typeface="Century" pitchFamily="18" charset="0"/>
                <a:cs typeface="Century" pitchFamily="18" charset="0"/>
              </a:rPr>
              <a:t>总结与展望</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457200" y="1600200"/>
            <a:ext cx="8229600" cy="4525963"/>
          </a:xfrm>
        </p:spPr>
        <p:txBody>
          <a:bodyPr>
            <a:normAutofit fontScale="92500" lnSpcReduction="10000"/>
          </a:bodyPr>
          <a:lstStyle/>
          <a:p>
            <a:r>
              <a:rPr lang="zh-CN" altLang="en-US" dirty="0"/>
              <a:t>已</a:t>
            </a:r>
            <a:r>
              <a:rPr lang="zh-CN" altLang="en-US" dirty="0" smtClean="0"/>
              <a:t>完成工作</a:t>
            </a:r>
            <a:endParaRPr lang="en-US" altLang="zh-CN" dirty="0" smtClean="0"/>
          </a:p>
          <a:p>
            <a:pPr lvl="1"/>
            <a:r>
              <a:rPr lang="zh-CN" altLang="en-US" dirty="0" smtClean="0"/>
              <a:t>需求分析</a:t>
            </a:r>
            <a:endParaRPr lang="en-US" altLang="zh-CN" dirty="0" smtClean="0"/>
          </a:p>
          <a:p>
            <a:pPr lvl="1"/>
            <a:r>
              <a:rPr lang="zh-CN" altLang="en-US" dirty="0" smtClean="0"/>
              <a:t>概要设计</a:t>
            </a:r>
            <a:endParaRPr lang="en-US" altLang="zh-CN" dirty="0" smtClean="0"/>
          </a:p>
          <a:p>
            <a:pPr lvl="1"/>
            <a:r>
              <a:rPr lang="zh-CN" altLang="en-US" dirty="0"/>
              <a:t>概要设计检查表</a:t>
            </a:r>
            <a:endParaRPr lang="en-US" altLang="zh-CN" dirty="0" smtClean="0"/>
          </a:p>
          <a:p>
            <a:pPr lvl="1"/>
            <a:r>
              <a:rPr lang="zh-CN" altLang="en-US" dirty="0" smtClean="0"/>
              <a:t>代码编写</a:t>
            </a:r>
            <a:r>
              <a:rPr lang="zh-CN" altLang="en-US" smtClean="0"/>
              <a:t>（第四层迭</a:t>
            </a:r>
            <a:r>
              <a:rPr lang="zh-CN" altLang="en-US" dirty="0" smtClean="0"/>
              <a:t>代）</a:t>
            </a:r>
            <a:endParaRPr lang="en-US" altLang="zh-CN" dirty="0" smtClean="0"/>
          </a:p>
          <a:p>
            <a:pPr lvl="1"/>
            <a:r>
              <a:rPr lang="zh-CN" altLang="en-US" dirty="0" smtClean="0"/>
              <a:t>测试用例</a:t>
            </a:r>
            <a:endParaRPr lang="en-US" altLang="zh-CN" dirty="0" smtClean="0"/>
          </a:p>
          <a:p>
            <a:pPr lvl="0"/>
            <a:r>
              <a:rPr lang="zh-CN" altLang="en-US" dirty="0" smtClean="0">
                <a:solidFill>
                  <a:prstClr val="black"/>
                </a:solidFill>
              </a:rPr>
              <a:t>未完成</a:t>
            </a:r>
            <a:r>
              <a:rPr lang="zh-CN" altLang="en-US" dirty="0">
                <a:solidFill>
                  <a:prstClr val="black"/>
                </a:solidFill>
              </a:rPr>
              <a:t>工作</a:t>
            </a:r>
            <a:endParaRPr lang="en-US" altLang="zh-CN" dirty="0">
              <a:solidFill>
                <a:prstClr val="black"/>
              </a:solidFill>
            </a:endParaRPr>
          </a:p>
          <a:p>
            <a:pPr lvl="1"/>
            <a:r>
              <a:rPr lang="zh-CN" altLang="en-US" dirty="0" smtClean="0"/>
              <a:t>第五层迭代</a:t>
            </a:r>
            <a:endParaRPr lang="en-US" altLang="zh-CN" dirty="0" smtClean="0"/>
          </a:p>
          <a:p>
            <a:pPr lvl="1"/>
            <a:r>
              <a:rPr lang="zh-CN" altLang="en-US" dirty="0" smtClean="0"/>
              <a:t>测试报告</a:t>
            </a:r>
            <a:endParaRPr lang="en-US" altLang="zh-CN" dirty="0" smtClean="0"/>
          </a:p>
          <a:p>
            <a:pPr lvl="1"/>
            <a:r>
              <a:rPr lang="zh-CN" altLang="en-US" dirty="0" smtClean="0"/>
              <a:t>用户手册</a:t>
            </a:r>
            <a:endParaRPr lang="en-US" altLang="zh-CN" dirty="0" smtClean="0"/>
          </a:p>
        </p:txBody>
      </p:sp>
    </p:spTree>
    <p:extLst>
      <p:ext uri="{BB962C8B-B14F-4D97-AF65-F5344CB8AC3E}">
        <p14:creationId xmlns:p14="http://schemas.microsoft.com/office/powerpoint/2010/main" val="2014431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7700"/>
              </a:lnSpc>
              <a:tabLst>
                <a:tab pos="6908800" algn="l"/>
              </a:tabLst>
            </a:pPr>
            <a:r>
              <a:rPr lang="zh-CN" altLang="en-US" sz="6400" dirty="0">
                <a:solidFill>
                  <a:srgbClr val="371D1F"/>
                </a:solidFill>
                <a:latin typeface="Century" pitchFamily="18" charset="0"/>
                <a:cs typeface="Century" pitchFamily="18" charset="0"/>
              </a:rPr>
              <a:t>需求分析</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628650" y="1825625"/>
            <a:ext cx="7886700" cy="2696499"/>
          </a:xfrm>
        </p:spPr>
        <p:txBody>
          <a:bodyPr>
            <a:normAutofit fontScale="77500" lnSpcReduction="20000"/>
          </a:bodyPr>
          <a:lstStyle/>
          <a:p>
            <a:r>
              <a:rPr lang="zh-CN" altLang="en-US" dirty="0" smtClean="0"/>
              <a:t>起草游戏策划</a:t>
            </a:r>
            <a:endParaRPr lang="en-US" altLang="zh-CN" dirty="0" smtClean="0"/>
          </a:p>
          <a:p>
            <a:r>
              <a:rPr lang="zh-CN" altLang="en-US" dirty="0" smtClean="0"/>
              <a:t>小组会议讨论</a:t>
            </a:r>
            <a:endParaRPr lang="en-US" altLang="zh-CN" dirty="0" smtClean="0"/>
          </a:p>
          <a:p>
            <a:r>
              <a:rPr lang="zh-CN" altLang="en-US" dirty="0" smtClean="0"/>
              <a:t>拟定需求分析初稿</a:t>
            </a:r>
            <a:endParaRPr lang="en-US" altLang="zh-CN" dirty="0" smtClean="0"/>
          </a:p>
          <a:p>
            <a:r>
              <a:rPr lang="zh-CN" altLang="en-US" dirty="0" smtClean="0"/>
              <a:t>获取老师和助教的反馈</a:t>
            </a:r>
            <a:endParaRPr lang="en-US" altLang="zh-CN" dirty="0" smtClean="0"/>
          </a:p>
          <a:p>
            <a:r>
              <a:rPr lang="zh-CN" altLang="en-US" dirty="0" smtClean="0"/>
              <a:t>修改分析文档得到</a:t>
            </a:r>
            <a:r>
              <a:rPr lang="zh-CN" altLang="en-US" dirty="0"/>
              <a:t>初</a:t>
            </a:r>
            <a:r>
              <a:rPr lang="zh-CN" altLang="en-US" dirty="0" smtClean="0"/>
              <a:t>审稿</a:t>
            </a:r>
            <a:endParaRPr lang="en-US" altLang="zh-CN" dirty="0" smtClean="0"/>
          </a:p>
          <a:p>
            <a:r>
              <a:rPr lang="zh-CN" altLang="en-US" dirty="0">
                <a:solidFill>
                  <a:srgbClr val="ED008C"/>
                </a:solidFill>
              </a:rPr>
              <a:t>需求分析初审稿为原型设计提供参照，根据反馈不断完善</a:t>
            </a:r>
          </a:p>
          <a:p>
            <a:endParaRPr lang="en-US" altLang="zh-CN" dirty="0" smtClean="0">
              <a:solidFill>
                <a:srgbClr val="ED008C"/>
              </a:solidFill>
            </a:endParaRPr>
          </a:p>
          <a:p>
            <a:endParaRPr lang="zh-CN" altLang="en-US" dirty="0">
              <a:solidFill>
                <a:srgbClr val="ED008C"/>
              </a:solidFill>
            </a:endParaRPr>
          </a:p>
        </p:txBody>
      </p:sp>
    </p:spTree>
    <p:extLst>
      <p:ext uri="{BB962C8B-B14F-4D97-AF65-F5344CB8AC3E}">
        <p14:creationId xmlns:p14="http://schemas.microsoft.com/office/powerpoint/2010/main" val="18160168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3" descr="C:\Users\Administrator\Desktop\QQ图片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6309320"/>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3568" y="6309320"/>
            <a:ext cx="2425408" cy="281295"/>
          </a:xfrm>
          <a:prstGeom prst="rect">
            <a:avLst/>
          </a:prstGeom>
          <a:noFill/>
        </p:spPr>
        <p:txBody>
          <a:bodyPr wrap="none" lIns="0" tIns="0" rIns="0" rtlCol="0">
            <a:spAutoFit/>
          </a:bodyPr>
          <a:lstStyle>
            <a:defPPr>
              <a:defRPr lang="en-US"/>
            </a:defPPr>
            <a:lvl1pPr>
              <a:lnSpc>
                <a:spcPts val="2100"/>
              </a:lnSpc>
              <a:tabLst/>
              <a:defRPr i="1">
                <a:solidFill>
                  <a:srgbClr val="371D1F"/>
                </a:solidFill>
                <a:latin typeface="Century" pitchFamily="18" charset="0"/>
                <a:cs typeface="Century" pitchFamily="18"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200" dirty="0"/>
              <a:t>By </a:t>
            </a:r>
            <a:r>
              <a:rPr lang="en-US" altLang="zh-CN" sz="1200" dirty="0" err="1"/>
              <a:t>HaTrick</a:t>
            </a:r>
            <a:r>
              <a:rPr lang="en-US" altLang="zh-CN" sz="1200" dirty="0"/>
              <a:t> Group . 8th Jun 2013.</a:t>
            </a:r>
            <a:endParaRPr lang="zh-CN" altLang="en-US" sz="1200" dirty="0"/>
          </a:p>
        </p:txBody>
      </p:sp>
      <p:sp>
        <p:nvSpPr>
          <p:cNvPr id="8" name="TextBox 1"/>
          <p:cNvSpPr txBox="1"/>
          <p:nvPr/>
        </p:nvSpPr>
        <p:spPr>
          <a:xfrm>
            <a:off x="558800" y="-471016"/>
            <a:ext cx="9161162" cy="2008242"/>
          </a:xfrm>
          <a:prstGeom prst="rect">
            <a:avLst/>
          </a:prstGeom>
          <a:noFill/>
        </p:spPr>
        <p:txBody>
          <a:bodyPr wrap="none" lIns="0" tIns="0" rIns="0" rtlCol="0">
            <a:spAutoFit/>
          </a:bodyPr>
          <a:lstStyle/>
          <a:p>
            <a:pPr>
              <a:lnSpc>
                <a:spcPts val="1600"/>
              </a:lnSpc>
              <a:tabLst>
                <a:tab pos="6908800" algn="l"/>
              </a:tabLst>
            </a:pPr>
            <a:r>
              <a:rPr lang="en-US" altLang="zh-CN" dirty="0" smtClean="0">
                <a:solidFill>
                  <a:prstClr val="black"/>
                </a:solidFill>
              </a:rPr>
              <a:t>	</a:t>
            </a:r>
            <a:r>
              <a:rPr lang="en-US" altLang="zh-CN" sz="1200" b="1" dirty="0" smtClean="0">
                <a:solidFill>
                  <a:srgbClr val="371D1F"/>
                </a:solidFill>
                <a:latin typeface="Bradley Hand ITC" pitchFamily="18" charset="0"/>
                <a:cs typeface="Bradley Hand ITC" pitchFamily="18" charset="0"/>
              </a:rPr>
              <a:t>flickr</a:t>
            </a:r>
            <a:r>
              <a:rPr lang="en-US" altLang="zh-CN" sz="1200" dirty="0" smtClean="0">
                <a:solidFill>
                  <a:prstClr val="black"/>
                </a:solidFill>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photo:</a:t>
            </a:r>
            <a:r>
              <a:rPr lang="en-US" altLang="zh-CN" sz="1200" dirty="0" smtClean="0">
                <a:solidFill>
                  <a:prstClr val="black"/>
                </a:solidFill>
                <a:latin typeface="Times New Roman" pitchFamily="18" charset="0"/>
                <a:cs typeface="Times New Roman" pitchFamily="18" charset="0"/>
              </a:rPr>
              <a:t> </a:t>
            </a:r>
            <a:r>
              <a:rPr lang="en-US" altLang="zh-CN" sz="1200" b="1" dirty="0" smtClean="0">
                <a:solidFill>
                  <a:srgbClr val="371D1F"/>
                </a:solidFill>
                <a:latin typeface="Bradley Hand ITC" pitchFamily="18" charset="0"/>
                <a:cs typeface="Bradley Hand ITC" pitchFamily="18" charset="0"/>
              </a:rPr>
              <a:t>‘Playingwithbrushes’</a:t>
            </a:r>
          </a:p>
          <a:p>
            <a:pPr>
              <a:lnSpc>
                <a:spcPts val="1000"/>
              </a:lnSpc>
            </a:pPr>
            <a:endParaRPr lang="en-US" altLang="zh-CN" dirty="0" smtClean="0">
              <a:solidFill>
                <a:prstClr val="black"/>
              </a:solidFill>
            </a:endParaRPr>
          </a:p>
          <a:p>
            <a:pPr>
              <a:lnSpc>
                <a:spcPts val="1000"/>
              </a:lnSpc>
            </a:pPr>
            <a:endParaRPr lang="en-US" altLang="zh-CN" dirty="0" smtClean="0">
              <a:solidFill>
                <a:prstClr val="black"/>
              </a:solidFill>
            </a:endParaRPr>
          </a:p>
          <a:p>
            <a:pPr>
              <a:lnSpc>
                <a:spcPts val="1000"/>
              </a:lnSpc>
            </a:pPr>
            <a:endParaRPr lang="en-US" altLang="zh-CN" dirty="0" smtClean="0">
              <a:solidFill>
                <a:prstClr val="black"/>
              </a:solidFill>
            </a:endParaRPr>
          </a:p>
          <a:p>
            <a:pPr>
              <a:lnSpc>
                <a:spcPts val="1000"/>
              </a:lnSpc>
            </a:pPr>
            <a:endParaRPr lang="en-US" altLang="zh-CN" dirty="0" smtClean="0">
              <a:solidFill>
                <a:prstClr val="black"/>
              </a:solidFill>
            </a:endParaRPr>
          </a:p>
          <a:p>
            <a:pPr>
              <a:lnSpc>
                <a:spcPts val="1000"/>
              </a:lnSpc>
            </a:pPr>
            <a:endParaRPr lang="en-US" altLang="zh-CN" dirty="0" smtClean="0">
              <a:solidFill>
                <a:prstClr val="black"/>
              </a:solidFill>
            </a:endParaRPr>
          </a:p>
          <a:p>
            <a:pPr>
              <a:lnSpc>
                <a:spcPts val="1000"/>
              </a:lnSpc>
            </a:pPr>
            <a:endParaRPr lang="en-US" altLang="zh-CN" dirty="0" smtClean="0">
              <a:solidFill>
                <a:prstClr val="black"/>
              </a:solidFill>
            </a:endParaRPr>
          </a:p>
          <a:p>
            <a:pPr>
              <a:lnSpc>
                <a:spcPts val="7700"/>
              </a:lnSpc>
              <a:tabLst>
                <a:tab pos="6908800" algn="l"/>
              </a:tabLst>
            </a:pPr>
            <a:r>
              <a:rPr lang="zh-CN" altLang="en-US" sz="6400" dirty="0">
                <a:solidFill>
                  <a:srgbClr val="371D1F"/>
                </a:solidFill>
                <a:latin typeface="Century" pitchFamily="18" charset="0"/>
                <a:cs typeface="Century" pitchFamily="18" charset="0"/>
              </a:rPr>
              <a:t>总结与展望</a:t>
            </a:r>
            <a:endParaRPr lang="en-US" altLang="zh-CN" sz="6400" dirty="0" smtClean="0">
              <a:solidFill>
                <a:srgbClr val="371D1F"/>
              </a:solidFill>
              <a:latin typeface="Century" pitchFamily="18" charset="0"/>
              <a:cs typeface="Century" pitchFamily="18" charset="0"/>
            </a:endParaRPr>
          </a:p>
        </p:txBody>
      </p:sp>
      <p:sp>
        <p:nvSpPr>
          <p:cNvPr id="5" name="内容占位符 2"/>
          <p:cNvSpPr>
            <a:spLocks noGrp="1"/>
          </p:cNvSpPr>
          <p:nvPr>
            <p:ph idx="1"/>
          </p:nvPr>
        </p:nvSpPr>
        <p:spPr>
          <a:xfrm>
            <a:off x="457200" y="1600200"/>
            <a:ext cx="8229600" cy="4525963"/>
          </a:xfrm>
        </p:spPr>
        <p:txBody>
          <a:bodyPr>
            <a:normAutofit/>
          </a:bodyPr>
          <a:lstStyle/>
          <a:p>
            <a:r>
              <a:rPr lang="zh-CN" altLang="en-US" dirty="0" smtClean="0"/>
              <a:t>小组的每位成员都完整地参与到了整个设计、开发、测试的流程当中，并且都为项目作出了很大的贡献；</a:t>
            </a:r>
            <a:endParaRPr lang="en-US" altLang="zh-CN" dirty="0" smtClean="0"/>
          </a:p>
          <a:p>
            <a:r>
              <a:rPr lang="zh-CN" altLang="en-US" dirty="0"/>
              <a:t>实践了软件工程的文档编写，掌握了常见管理与建模工具的</a:t>
            </a:r>
            <a:r>
              <a:rPr lang="zh-CN" altLang="en-US"/>
              <a:t>使用</a:t>
            </a:r>
            <a:r>
              <a:rPr lang="zh-CN" altLang="en-US" smtClean="0"/>
              <a:t>。</a:t>
            </a:r>
            <a:endParaRPr lang="en-US" altLang="zh-CN" smtClean="0"/>
          </a:p>
          <a:p>
            <a:r>
              <a:rPr lang="zh-CN" altLang="en-US" dirty="0" smtClean="0"/>
              <a:t>实践了软件工程的敏捷开发流程，对其优缺点有了切身体会；</a:t>
            </a:r>
            <a:endParaRPr lang="en-US" altLang="zh-CN" dirty="0" smtClean="0"/>
          </a:p>
          <a:p>
            <a:endParaRPr lang="en-US" altLang="zh-CN" dirty="0" smtClean="0"/>
          </a:p>
        </p:txBody>
      </p:sp>
    </p:spTree>
    <p:extLst>
      <p:ext uri="{BB962C8B-B14F-4D97-AF65-F5344CB8AC3E}">
        <p14:creationId xmlns:p14="http://schemas.microsoft.com/office/powerpoint/2010/main" val="1794719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482599" y="1917700"/>
            <a:ext cx="8727607" cy="45719"/>
          </a:xfrm>
          <a:custGeom>
            <a:avLst/>
            <a:gdLst>
              <a:gd name="connsiteX0" fmla="*/ 25400 w 12547600"/>
              <a:gd name="connsiteY0" fmla="*/ 25400 h 50800"/>
              <a:gd name="connsiteX1" fmla="*/ 12522200 w 12547600"/>
              <a:gd name="connsiteY1" fmla="*/ 25400 h 50800"/>
            </a:gdLst>
            <a:ahLst/>
            <a:cxnLst>
              <a:cxn ang="0">
                <a:pos x="connsiteX0" y="connsiteY0"/>
              </a:cxn>
              <a:cxn ang="1">
                <a:pos x="connsiteX1" y="connsiteY1"/>
              </a:cxn>
            </a:cxnLst>
            <a:rect l="l" t="t" r="r" b="b"/>
            <a:pathLst>
              <a:path w="12547600" h="50800">
                <a:moveTo>
                  <a:pt x="25400" y="25400"/>
                </a:moveTo>
                <a:lnTo>
                  <a:pt x="12522200" y="25400"/>
                </a:lnTo>
              </a:path>
            </a:pathLst>
          </a:custGeom>
          <a:ln w="50800">
            <a:solidFill>
              <a:srgbClr val="FD007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1"/>
          <p:cNvSpPr txBox="1"/>
          <p:nvPr/>
        </p:nvSpPr>
        <p:spPr>
          <a:xfrm>
            <a:off x="558800" y="914400"/>
            <a:ext cx="8207375" cy="1149033"/>
          </a:xfrm>
          <a:prstGeom prst="rect">
            <a:avLst/>
          </a:prstGeom>
          <a:noFill/>
        </p:spPr>
        <p:txBody>
          <a:bodyPr wrap="none" lIns="0" tIns="0" rIns="0" rtlCol="0">
            <a:spAutoFit/>
          </a:bodyPr>
          <a:lstStyle/>
          <a:p>
            <a:pPr>
              <a:lnSpc>
                <a:spcPts val="8600"/>
              </a:lnSpc>
              <a:tabLst>
                <a:tab pos="228600" algn="l"/>
              </a:tabLst>
            </a:pPr>
            <a:r>
              <a:rPr lang="zh-CN" altLang="en-US" sz="7200" dirty="0">
                <a:solidFill>
                  <a:srgbClr val="00A0EF"/>
                </a:solidFill>
                <a:latin typeface="Century" pitchFamily="18" charset="0"/>
                <a:cs typeface="Century" pitchFamily="18" charset="0"/>
              </a:rPr>
              <a:t>项目设计 </a:t>
            </a:r>
            <a:r>
              <a:rPr lang="en-US" altLang="zh-CN" sz="7200" dirty="0">
                <a:solidFill>
                  <a:srgbClr val="00A0EF"/>
                </a:solidFill>
                <a:latin typeface="Century" pitchFamily="18" charset="0"/>
                <a:cs typeface="Century" pitchFamily="18" charset="0"/>
              </a:rPr>
              <a:t>- </a:t>
            </a:r>
            <a:r>
              <a:rPr lang="zh-CN" altLang="en-US" sz="7200" dirty="0">
                <a:solidFill>
                  <a:srgbClr val="00A0EF"/>
                </a:solidFill>
                <a:latin typeface="Century" pitchFamily="18" charset="0"/>
                <a:cs typeface="Century" pitchFamily="18" charset="0"/>
              </a:rPr>
              <a:t>整体框架</a:t>
            </a:r>
            <a:endParaRPr lang="en-US" altLang="zh-CN" sz="2400" i="1" dirty="0" smtClean="0">
              <a:solidFill>
                <a:srgbClr val="FFFFFF"/>
              </a:solidFill>
              <a:latin typeface="Microsoft YaHei UI" pitchFamily="18" charset="0"/>
              <a:cs typeface="Microsoft YaHei UI" pitchFamily="18" charset="0"/>
            </a:endParaRPr>
          </a:p>
        </p:txBody>
      </p:sp>
      <p:pic>
        <p:nvPicPr>
          <p:cNvPr id="12" name="Picture 3" descr="C:\Users\Administrator\Desktop\QQ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6389497"/>
            <a:ext cx="1008112" cy="34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6882" y="6453336"/>
            <a:ext cx="2592288" cy="276999"/>
          </a:xfrm>
          <a:prstGeom prst="rect">
            <a:avLst/>
          </a:prstGeom>
          <a:noFill/>
        </p:spPr>
        <p:txBody>
          <a:bodyPr wrap="square" rtlCol="0">
            <a:spAutoFit/>
          </a:bodyPr>
          <a:lstStyle/>
          <a:p>
            <a:r>
              <a:rPr lang="en-US" altLang="zh-CN" sz="1200" i="1" dirty="0" smtClean="0">
                <a:solidFill>
                  <a:schemeClr val="bg1">
                    <a:lumMod val="50000"/>
                  </a:schemeClr>
                </a:solidFill>
                <a:latin typeface="Microsoft YaHei UI"/>
              </a:rPr>
              <a:t>By </a:t>
            </a:r>
            <a:r>
              <a:rPr lang="en-US" altLang="zh-CN" sz="1200" i="1" dirty="0" err="1" smtClean="0">
                <a:solidFill>
                  <a:schemeClr val="bg1">
                    <a:lumMod val="50000"/>
                  </a:schemeClr>
                </a:solidFill>
                <a:latin typeface="Microsoft YaHei UI"/>
              </a:rPr>
              <a:t>HaTrick</a:t>
            </a:r>
            <a:r>
              <a:rPr lang="en-US" altLang="zh-CN" sz="1200" i="1" dirty="0" smtClean="0">
                <a:solidFill>
                  <a:schemeClr val="bg1">
                    <a:lumMod val="50000"/>
                  </a:schemeClr>
                </a:solidFill>
                <a:latin typeface="Microsoft YaHei UI"/>
              </a:rPr>
              <a:t> Group </a:t>
            </a:r>
            <a:r>
              <a:rPr lang="en-US" altLang="zh-CN" sz="1200" i="1" spc="300" dirty="0" smtClean="0">
                <a:solidFill>
                  <a:schemeClr val="bg1">
                    <a:lumMod val="50000"/>
                  </a:schemeClr>
                </a:solidFill>
                <a:latin typeface="Microsoft YaHei UI"/>
              </a:rPr>
              <a:t>.</a:t>
            </a:r>
            <a:r>
              <a:rPr lang="en-US" altLang="zh-CN" sz="1200" i="1" dirty="0" smtClean="0">
                <a:solidFill>
                  <a:schemeClr val="bg1">
                    <a:lumMod val="50000"/>
                  </a:schemeClr>
                </a:solidFill>
                <a:latin typeface="Microsoft YaHei UI"/>
              </a:rPr>
              <a:t> 8th Jun 2013.</a:t>
            </a:r>
            <a:endParaRPr lang="zh-CN" altLang="en-US" sz="1200" i="1" dirty="0">
              <a:solidFill>
                <a:schemeClr val="bg1">
                  <a:lumMod val="50000"/>
                </a:schemeClr>
              </a:solidFill>
              <a:latin typeface="Microsoft YaHei UI"/>
            </a:endParaRPr>
          </a:p>
        </p:txBody>
      </p:sp>
      <p:sp>
        <p:nvSpPr>
          <p:cNvPr id="7" name="椭圆 6"/>
          <p:cNvSpPr/>
          <p:nvPr/>
        </p:nvSpPr>
        <p:spPr>
          <a:xfrm>
            <a:off x="4173973" y="2363284"/>
            <a:ext cx="2692340" cy="2692340"/>
          </a:xfrm>
          <a:prstGeom prst="ellipse">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2636757" y="2363284"/>
            <a:ext cx="2692340" cy="2692340"/>
          </a:xfrm>
          <a:prstGeom prst="ellipse">
            <a:avLst/>
          </a:prstGeom>
          <a:solidFill>
            <a:srgbClr val="FE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9" name="椭圆 8"/>
          <p:cNvSpPr/>
          <p:nvPr/>
        </p:nvSpPr>
        <p:spPr>
          <a:xfrm>
            <a:off x="3382908" y="3540866"/>
            <a:ext cx="2692340" cy="2692340"/>
          </a:xfrm>
          <a:prstGeom prst="ellipse">
            <a:avLst/>
          </a:prstGeom>
          <a:solidFill>
            <a:srgbClr val="ED0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0"/>
          <p:cNvSpPr/>
          <p:nvPr/>
        </p:nvSpPr>
        <p:spPr>
          <a:xfrm>
            <a:off x="4180472" y="3537995"/>
            <a:ext cx="1155124" cy="1272925"/>
          </a:xfrm>
          <a:custGeom>
            <a:avLst/>
            <a:gdLst>
              <a:gd name="connsiteX0" fmla="*/ 555105 w 1155124"/>
              <a:gd name="connsiteY0" fmla="*/ 0 h 1272925"/>
              <a:gd name="connsiteX1" fmla="*/ 1079095 w 1155124"/>
              <a:gd name="connsiteY1" fmla="*/ 105789 h 1272925"/>
              <a:gd name="connsiteX2" fmla="*/ 1153596 w 1155124"/>
              <a:gd name="connsiteY2" fmla="*/ 141678 h 1272925"/>
              <a:gd name="connsiteX3" fmla="*/ 1155124 w 1155124"/>
              <a:gd name="connsiteY3" fmla="*/ 168588 h 1272925"/>
              <a:gd name="connsiteX4" fmla="*/ 665243 w 1155124"/>
              <a:gd name="connsiteY4" fmla="*/ 1207358 h 1272925"/>
              <a:gd name="connsiteX5" fmla="*/ 577562 w 1155124"/>
              <a:gd name="connsiteY5" fmla="*/ 1272925 h 1272925"/>
              <a:gd name="connsiteX6" fmla="*/ 489881 w 1155124"/>
              <a:gd name="connsiteY6" fmla="*/ 1207358 h 1272925"/>
              <a:gd name="connsiteX7" fmla="*/ 0 w 1155124"/>
              <a:gd name="connsiteY7" fmla="*/ 168588 h 1272925"/>
              <a:gd name="connsiteX8" fmla="*/ 2792 w 1155124"/>
              <a:gd name="connsiteY8" fmla="*/ 119433 h 1272925"/>
              <a:gd name="connsiteX9" fmla="*/ 31115 w 1155124"/>
              <a:gd name="connsiteY9" fmla="*/ 105789 h 1272925"/>
              <a:gd name="connsiteX10" fmla="*/ 555105 w 1155124"/>
              <a:gd name="connsiteY10" fmla="*/ 0 h 127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124" h="1272925">
                <a:moveTo>
                  <a:pt x="555105" y="0"/>
                </a:moveTo>
                <a:cubicBezTo>
                  <a:pt x="740973" y="0"/>
                  <a:pt x="918042" y="37669"/>
                  <a:pt x="1079095" y="105789"/>
                </a:cubicBezTo>
                <a:lnTo>
                  <a:pt x="1153596" y="141678"/>
                </a:lnTo>
                <a:lnTo>
                  <a:pt x="1155124" y="168588"/>
                </a:lnTo>
                <a:cubicBezTo>
                  <a:pt x="1155124" y="586790"/>
                  <a:pt x="964426" y="960451"/>
                  <a:pt x="665243" y="1207358"/>
                </a:cubicBezTo>
                <a:lnTo>
                  <a:pt x="577562" y="1272925"/>
                </a:lnTo>
                <a:lnTo>
                  <a:pt x="489881" y="1207358"/>
                </a:lnTo>
                <a:cubicBezTo>
                  <a:pt x="190699" y="960451"/>
                  <a:pt x="0" y="586790"/>
                  <a:pt x="0" y="168588"/>
                </a:cubicBezTo>
                <a:lnTo>
                  <a:pt x="2792" y="119433"/>
                </a:lnTo>
                <a:lnTo>
                  <a:pt x="31115" y="105789"/>
                </a:lnTo>
                <a:cubicBezTo>
                  <a:pt x="192169" y="37669"/>
                  <a:pt x="369238" y="0"/>
                  <a:pt x="555105"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14" name="任意多边形 13"/>
          <p:cNvSpPr/>
          <p:nvPr/>
        </p:nvSpPr>
        <p:spPr>
          <a:xfrm>
            <a:off x="4181229" y="2603061"/>
            <a:ext cx="1150804" cy="1077427"/>
          </a:xfrm>
          <a:custGeom>
            <a:avLst/>
            <a:gdLst>
              <a:gd name="connsiteX0" fmla="*/ 574770 w 1150804"/>
              <a:gd name="connsiteY0" fmla="*/ 0 h 1077427"/>
              <a:gd name="connsiteX1" fmla="*/ 662451 w 1150804"/>
              <a:gd name="connsiteY1" fmla="*/ 65567 h 1077427"/>
              <a:gd name="connsiteX2" fmla="*/ 1143554 w 1150804"/>
              <a:gd name="connsiteY2" fmla="*/ 949760 h 1077427"/>
              <a:gd name="connsiteX3" fmla="*/ 1150804 w 1150804"/>
              <a:gd name="connsiteY3" fmla="*/ 1077427 h 1077427"/>
              <a:gd name="connsiteX4" fmla="*/ 1076303 w 1150804"/>
              <a:gd name="connsiteY4" fmla="*/ 1041538 h 1077427"/>
              <a:gd name="connsiteX5" fmla="*/ 552313 w 1150804"/>
              <a:gd name="connsiteY5" fmla="*/ 935749 h 1077427"/>
              <a:gd name="connsiteX6" fmla="*/ 28323 w 1150804"/>
              <a:gd name="connsiteY6" fmla="*/ 1041538 h 1077427"/>
              <a:gd name="connsiteX7" fmla="*/ 0 w 1150804"/>
              <a:gd name="connsiteY7" fmla="*/ 1055182 h 1077427"/>
              <a:gd name="connsiteX8" fmla="*/ 5986 w 1150804"/>
              <a:gd name="connsiteY8" fmla="*/ 949760 h 1077427"/>
              <a:gd name="connsiteX9" fmla="*/ 487089 w 1150804"/>
              <a:gd name="connsiteY9" fmla="*/ 65567 h 107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804" h="1077427">
                <a:moveTo>
                  <a:pt x="574770" y="0"/>
                </a:moveTo>
                <a:lnTo>
                  <a:pt x="662451" y="65567"/>
                </a:lnTo>
                <a:cubicBezTo>
                  <a:pt x="924236" y="281611"/>
                  <a:pt x="1102962" y="594701"/>
                  <a:pt x="1143554" y="949760"/>
                </a:cubicBezTo>
                <a:lnTo>
                  <a:pt x="1150804" y="1077427"/>
                </a:lnTo>
                <a:lnTo>
                  <a:pt x="1076303" y="1041538"/>
                </a:lnTo>
                <a:cubicBezTo>
                  <a:pt x="915249" y="973418"/>
                  <a:pt x="738180" y="935749"/>
                  <a:pt x="552313" y="935749"/>
                </a:cubicBezTo>
                <a:cubicBezTo>
                  <a:pt x="366446" y="935749"/>
                  <a:pt x="189377" y="973418"/>
                  <a:pt x="28323" y="1041538"/>
                </a:cubicBezTo>
                <a:lnTo>
                  <a:pt x="0" y="1055182"/>
                </a:lnTo>
                <a:lnTo>
                  <a:pt x="5986" y="949760"/>
                </a:lnTo>
                <a:cubicBezTo>
                  <a:pt x="46578" y="594701"/>
                  <a:pt x="225304" y="281611"/>
                  <a:pt x="487089" y="65567"/>
                </a:cubicBezTo>
                <a:close/>
              </a:path>
            </a:pathLst>
          </a:custGeom>
          <a:solidFill>
            <a:srgbClr val="00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15" name="任意多边形 14"/>
          <p:cNvSpPr/>
          <p:nvPr/>
        </p:nvSpPr>
        <p:spPr>
          <a:xfrm>
            <a:off x="3391978" y="3666900"/>
            <a:ext cx="1368627" cy="1395172"/>
          </a:xfrm>
          <a:custGeom>
            <a:avLst/>
            <a:gdLst>
              <a:gd name="connsiteX0" fmla="*/ 793538 w 1368627"/>
              <a:gd name="connsiteY0" fmla="*/ 0 h 1395172"/>
              <a:gd name="connsiteX1" fmla="*/ 791064 w 1368627"/>
              <a:gd name="connsiteY1" fmla="*/ 49002 h 1395172"/>
              <a:gd name="connsiteX2" fmla="*/ 1280945 w 1368627"/>
              <a:gd name="connsiteY2" fmla="*/ 1087772 h 1395172"/>
              <a:gd name="connsiteX3" fmla="*/ 1368627 w 1368627"/>
              <a:gd name="connsiteY3" fmla="*/ 1153339 h 1395172"/>
              <a:gd name="connsiteX4" fmla="*/ 1352675 w 1368627"/>
              <a:gd name="connsiteY4" fmla="*/ 1165267 h 1395172"/>
              <a:gd name="connsiteX5" fmla="*/ 600019 w 1368627"/>
              <a:gd name="connsiteY5" fmla="*/ 1395172 h 1395172"/>
              <a:gd name="connsiteX6" fmla="*/ 76029 w 1368627"/>
              <a:gd name="connsiteY6" fmla="*/ 1289383 h 1395172"/>
              <a:gd name="connsiteX7" fmla="*/ 1355 w 1368627"/>
              <a:gd name="connsiteY7" fmla="*/ 1253411 h 1395172"/>
              <a:gd name="connsiteX8" fmla="*/ 0 w 1368627"/>
              <a:gd name="connsiteY8" fmla="*/ 1226584 h 1395172"/>
              <a:gd name="connsiteX9" fmla="*/ 704506 w 1368627"/>
              <a:gd name="connsiteY9" fmla="*/ 42890 h 139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627" h="1395172">
                <a:moveTo>
                  <a:pt x="793538" y="0"/>
                </a:moveTo>
                <a:lnTo>
                  <a:pt x="791064" y="49002"/>
                </a:lnTo>
                <a:cubicBezTo>
                  <a:pt x="791064" y="467204"/>
                  <a:pt x="981762" y="840865"/>
                  <a:pt x="1280945" y="1087772"/>
                </a:cubicBezTo>
                <a:lnTo>
                  <a:pt x="1368627" y="1153339"/>
                </a:lnTo>
                <a:lnTo>
                  <a:pt x="1352675" y="1165267"/>
                </a:lnTo>
                <a:cubicBezTo>
                  <a:pt x="1137825" y="1310417"/>
                  <a:pt x="878820" y="1395172"/>
                  <a:pt x="600019" y="1395172"/>
                </a:cubicBezTo>
                <a:cubicBezTo>
                  <a:pt x="414152" y="1395172"/>
                  <a:pt x="237083" y="1357503"/>
                  <a:pt x="76029" y="1289383"/>
                </a:cubicBezTo>
                <a:lnTo>
                  <a:pt x="1355" y="1253411"/>
                </a:lnTo>
                <a:lnTo>
                  <a:pt x="0" y="1226584"/>
                </a:lnTo>
                <a:cubicBezTo>
                  <a:pt x="0" y="715449"/>
                  <a:pt x="284870" y="270849"/>
                  <a:pt x="704506" y="42890"/>
                </a:cubicBezTo>
                <a:close/>
              </a:path>
            </a:pathLst>
          </a:custGeom>
          <a:solidFill>
            <a:srgbClr val="E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16" name="任意多边形 15"/>
          <p:cNvSpPr/>
          <p:nvPr/>
        </p:nvSpPr>
        <p:spPr>
          <a:xfrm>
            <a:off x="4755509" y="3680917"/>
            <a:ext cx="1323713" cy="1372997"/>
          </a:xfrm>
          <a:custGeom>
            <a:avLst/>
            <a:gdLst>
              <a:gd name="connsiteX0" fmla="*/ 576206 w 1323713"/>
              <a:gd name="connsiteY0" fmla="*/ 0 h 1372997"/>
              <a:gd name="connsiteX1" fmla="*/ 619208 w 1323713"/>
              <a:gd name="connsiteY1" fmla="*/ 20715 h 1372997"/>
              <a:gd name="connsiteX2" fmla="*/ 1323713 w 1323713"/>
              <a:gd name="connsiteY2" fmla="*/ 1204409 h 1372997"/>
              <a:gd name="connsiteX3" fmla="*/ 1321239 w 1323713"/>
              <a:gd name="connsiteY3" fmla="*/ 1253412 h 1372997"/>
              <a:gd name="connsiteX4" fmla="*/ 1292598 w 1323713"/>
              <a:gd name="connsiteY4" fmla="*/ 1267208 h 1372997"/>
              <a:gd name="connsiteX5" fmla="*/ 768608 w 1323713"/>
              <a:gd name="connsiteY5" fmla="*/ 1372997 h 1372997"/>
              <a:gd name="connsiteX6" fmla="*/ 15952 w 1323713"/>
              <a:gd name="connsiteY6" fmla="*/ 1143092 h 1372997"/>
              <a:gd name="connsiteX7" fmla="*/ 0 w 1323713"/>
              <a:gd name="connsiteY7" fmla="*/ 1131164 h 1372997"/>
              <a:gd name="connsiteX8" fmla="*/ 87680 w 1323713"/>
              <a:gd name="connsiteY8" fmla="*/ 1065597 h 1372997"/>
              <a:gd name="connsiteX9" fmla="*/ 577561 w 1323713"/>
              <a:gd name="connsiteY9" fmla="*/ 26827 h 137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713" h="1372997">
                <a:moveTo>
                  <a:pt x="576206" y="0"/>
                </a:moveTo>
                <a:lnTo>
                  <a:pt x="619208" y="20715"/>
                </a:lnTo>
                <a:cubicBezTo>
                  <a:pt x="1038843" y="248674"/>
                  <a:pt x="1323713" y="693274"/>
                  <a:pt x="1323713" y="1204409"/>
                </a:cubicBezTo>
                <a:lnTo>
                  <a:pt x="1321239" y="1253412"/>
                </a:lnTo>
                <a:lnTo>
                  <a:pt x="1292598" y="1267208"/>
                </a:lnTo>
                <a:cubicBezTo>
                  <a:pt x="1131545" y="1335328"/>
                  <a:pt x="954475" y="1372997"/>
                  <a:pt x="768608" y="1372997"/>
                </a:cubicBezTo>
                <a:cubicBezTo>
                  <a:pt x="489807" y="1372997"/>
                  <a:pt x="230802" y="1288242"/>
                  <a:pt x="15952" y="1143092"/>
                </a:cubicBezTo>
                <a:lnTo>
                  <a:pt x="0" y="1131164"/>
                </a:lnTo>
                <a:lnTo>
                  <a:pt x="87680" y="1065597"/>
                </a:lnTo>
                <a:cubicBezTo>
                  <a:pt x="386863" y="818690"/>
                  <a:pt x="577561" y="445028"/>
                  <a:pt x="577561" y="26827"/>
                </a:cubicBezTo>
                <a:close/>
              </a:path>
            </a:pathLst>
          </a:custGeom>
          <a:solidFill>
            <a:srgbClr val="00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20"/>
          <p:cNvSpPr txBox="1"/>
          <p:nvPr/>
        </p:nvSpPr>
        <p:spPr>
          <a:xfrm>
            <a:off x="3996226" y="5174913"/>
            <a:ext cx="1527244" cy="646331"/>
          </a:xfrm>
          <a:prstGeom prst="rect">
            <a:avLst/>
          </a:prstGeom>
          <a:noFill/>
        </p:spPr>
        <p:txBody>
          <a:bodyPr wrap="square" rtlCol="0">
            <a:spAutoFit/>
          </a:bodyPr>
          <a:lstStyle/>
          <a:p>
            <a:pPr algn="ctr"/>
            <a:r>
              <a:rPr lang="zh-CN" altLang="en-US" dirty="0">
                <a:solidFill>
                  <a:schemeClr val="bg1"/>
                </a:solidFill>
              </a:rPr>
              <a:t>游戏逻辑</a:t>
            </a:r>
            <a:endParaRPr lang="en-US" altLang="zh-CN" dirty="0">
              <a:solidFill>
                <a:schemeClr val="bg1"/>
              </a:solidFill>
            </a:endParaRPr>
          </a:p>
          <a:p>
            <a:pPr algn="ctr"/>
            <a:r>
              <a:rPr lang="en-US" altLang="zh-CN" dirty="0" err="1" smtClean="0">
                <a:solidFill>
                  <a:schemeClr val="bg1"/>
                </a:solidFill>
              </a:rPr>
              <a:t>GameLogic</a:t>
            </a:r>
            <a:endParaRPr lang="zh-CN" altLang="en-US" dirty="0">
              <a:solidFill>
                <a:schemeClr val="bg1"/>
              </a:solidFill>
            </a:endParaRPr>
          </a:p>
        </p:txBody>
      </p:sp>
      <p:sp>
        <p:nvSpPr>
          <p:cNvPr id="18" name="文本框 21"/>
          <p:cNvSpPr txBox="1"/>
          <p:nvPr/>
        </p:nvSpPr>
        <p:spPr>
          <a:xfrm>
            <a:off x="5497686" y="3144692"/>
            <a:ext cx="1110349" cy="646331"/>
          </a:xfrm>
          <a:prstGeom prst="rect">
            <a:avLst/>
          </a:prstGeom>
          <a:noFill/>
        </p:spPr>
        <p:txBody>
          <a:bodyPr wrap="square" rtlCol="0">
            <a:spAutoFit/>
          </a:bodyPr>
          <a:lstStyle/>
          <a:p>
            <a:pPr algn="ctr"/>
            <a:r>
              <a:rPr lang="zh-CN" altLang="en-US" dirty="0">
                <a:solidFill>
                  <a:schemeClr val="bg1"/>
                </a:solidFill>
              </a:rPr>
              <a:t>服务器</a:t>
            </a:r>
            <a:endParaRPr lang="en-US" altLang="zh-CN" dirty="0">
              <a:solidFill>
                <a:schemeClr val="bg1"/>
              </a:solidFill>
            </a:endParaRPr>
          </a:p>
          <a:p>
            <a:pPr algn="ctr"/>
            <a:r>
              <a:rPr lang="en-US" altLang="zh-CN" dirty="0" smtClean="0">
                <a:solidFill>
                  <a:schemeClr val="bg1"/>
                </a:solidFill>
              </a:rPr>
              <a:t>Server</a:t>
            </a:r>
            <a:endParaRPr lang="zh-CN" altLang="en-US" dirty="0">
              <a:solidFill>
                <a:schemeClr val="bg1"/>
              </a:solidFill>
            </a:endParaRPr>
          </a:p>
        </p:txBody>
      </p:sp>
      <p:sp>
        <p:nvSpPr>
          <p:cNvPr id="19" name="文本框 22"/>
          <p:cNvSpPr txBox="1"/>
          <p:nvPr/>
        </p:nvSpPr>
        <p:spPr>
          <a:xfrm>
            <a:off x="2706156" y="3106436"/>
            <a:ext cx="1554667" cy="646331"/>
          </a:xfrm>
          <a:prstGeom prst="rect">
            <a:avLst/>
          </a:prstGeom>
          <a:noFill/>
        </p:spPr>
        <p:txBody>
          <a:bodyPr wrap="square" rtlCol="0">
            <a:spAutoFit/>
          </a:bodyPr>
          <a:lstStyle/>
          <a:p>
            <a:pPr algn="ctr"/>
            <a:r>
              <a:rPr lang="zh-CN" altLang="en-US" dirty="0">
                <a:solidFill>
                  <a:schemeClr val="bg2">
                    <a:lumMod val="50000"/>
                  </a:schemeClr>
                </a:solidFill>
              </a:rPr>
              <a:t>图像引擎</a:t>
            </a:r>
            <a:endParaRPr lang="en-US" altLang="zh-CN" dirty="0">
              <a:solidFill>
                <a:schemeClr val="bg2">
                  <a:lumMod val="50000"/>
                </a:schemeClr>
              </a:solidFill>
            </a:endParaRPr>
          </a:p>
          <a:p>
            <a:pPr algn="ctr"/>
            <a:r>
              <a:rPr lang="en-US" altLang="zh-CN" dirty="0" smtClean="0">
                <a:solidFill>
                  <a:schemeClr val="bg2">
                    <a:lumMod val="50000"/>
                  </a:schemeClr>
                </a:solidFill>
              </a:rPr>
              <a:t>Graphic</a:t>
            </a:r>
            <a:endParaRPr lang="zh-CN" altLang="en-US" dirty="0">
              <a:solidFill>
                <a:schemeClr val="bg2">
                  <a:lumMod val="50000"/>
                </a:schemeClr>
              </a:solidFill>
            </a:endParaRPr>
          </a:p>
        </p:txBody>
      </p:sp>
    </p:spTree>
    <p:extLst>
      <p:ext uri="{BB962C8B-B14F-4D97-AF65-F5344CB8AC3E}">
        <p14:creationId xmlns:p14="http://schemas.microsoft.com/office/powerpoint/2010/main" val="4190358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2817</Words>
  <Application>Microsoft Office PowerPoint</Application>
  <PresentationFormat>全屏显示(4:3)</PresentationFormat>
  <Paragraphs>605</Paragraphs>
  <Slides>80</Slides>
  <Notes>0</Notes>
  <HiddenSlides>1</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80</vt:i4>
      </vt:variant>
    </vt:vector>
  </HeadingPairs>
  <TitlesOfParts>
    <vt:vector size="91" baseType="lpstr">
      <vt:lpstr>Microsoft YaHei UI</vt:lpstr>
      <vt:lpstr>宋体</vt:lpstr>
      <vt:lpstr>微软雅黑</vt:lpstr>
      <vt:lpstr>Arial</vt:lpstr>
      <vt:lpstr>Bradley Hand ITC</vt:lpstr>
      <vt:lpstr>Calibri</vt:lpstr>
      <vt:lpstr>Century</vt:lpstr>
      <vt:lpstr>Times New Roman</vt:lpstr>
      <vt:lpstr>Wingdings</vt:lpstr>
      <vt:lpstr>Office 主题​​</vt:lpstr>
      <vt:lpstr>1_Office 主题​​</vt:lpstr>
      <vt:lpstr>    游戏开发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曾明陟</cp:lastModifiedBy>
  <cp:revision>59</cp:revision>
  <dcterms:created xsi:type="dcterms:W3CDTF">2013-06-07T18:09:00Z</dcterms:created>
  <dcterms:modified xsi:type="dcterms:W3CDTF">2013-06-13T14:04:23Z</dcterms:modified>
</cp:coreProperties>
</file>